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160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170" Type="http://schemas.openxmlformats.org/officeDocument/2006/relationships/slide" Target="slides/slide165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165" Type="http://schemas.openxmlformats.org/officeDocument/2006/relationships/slide" Target="slides/slide160.xml"/><Relationship Id="rId69" Type="http://schemas.openxmlformats.org/officeDocument/2006/relationships/slide" Target="slides/slide64.xml"/><Relationship Id="rId164" Type="http://schemas.openxmlformats.org/officeDocument/2006/relationships/slide" Target="slides/slide159.xml"/><Relationship Id="rId163" Type="http://schemas.openxmlformats.org/officeDocument/2006/relationships/slide" Target="slides/slide158.xml"/><Relationship Id="rId162" Type="http://schemas.openxmlformats.org/officeDocument/2006/relationships/slide" Target="slides/slide157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167" Type="http://schemas.openxmlformats.org/officeDocument/2006/relationships/slide" Target="slides/slide162.xml"/><Relationship Id="rId166" Type="http://schemas.openxmlformats.org/officeDocument/2006/relationships/slide" Target="slides/slide161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161" Type="http://schemas.openxmlformats.org/officeDocument/2006/relationships/slide" Target="slides/slide156.xml"/><Relationship Id="rId54" Type="http://schemas.openxmlformats.org/officeDocument/2006/relationships/slide" Target="slides/slide49.xml"/><Relationship Id="rId160" Type="http://schemas.openxmlformats.org/officeDocument/2006/relationships/slide" Target="slides/slide155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159" Type="http://schemas.openxmlformats.org/officeDocument/2006/relationships/slide" Target="slides/slide154.xml"/><Relationship Id="rId59" Type="http://schemas.openxmlformats.org/officeDocument/2006/relationships/slide" Target="slides/slide54.xml"/><Relationship Id="rId154" Type="http://schemas.openxmlformats.org/officeDocument/2006/relationships/slide" Target="slides/slide149.xml"/><Relationship Id="rId58" Type="http://schemas.openxmlformats.org/officeDocument/2006/relationships/slide" Target="slides/slide53.xml"/><Relationship Id="rId153" Type="http://schemas.openxmlformats.org/officeDocument/2006/relationships/slide" Target="slides/slide148.xml"/><Relationship Id="rId152" Type="http://schemas.openxmlformats.org/officeDocument/2006/relationships/slide" Target="slides/slide147.xml"/><Relationship Id="rId151" Type="http://schemas.openxmlformats.org/officeDocument/2006/relationships/slide" Target="slides/slide146.xml"/><Relationship Id="rId158" Type="http://schemas.openxmlformats.org/officeDocument/2006/relationships/slide" Target="slides/slide153.xml"/><Relationship Id="rId157" Type="http://schemas.openxmlformats.org/officeDocument/2006/relationships/slide" Target="slides/slide152.xml"/><Relationship Id="rId156" Type="http://schemas.openxmlformats.org/officeDocument/2006/relationships/slide" Target="slides/slide151.xml"/><Relationship Id="rId155" Type="http://schemas.openxmlformats.org/officeDocument/2006/relationships/slide" Target="slides/slide1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66261f16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66261f16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fbfc6a295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fbfc6a295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fbfc6a2955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fbfc6a2955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6d910a709abec79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36d910a709abec79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fbfc6a2955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fbfc6a2955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fbfc6a2955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fbfc6a2955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fbfc6a2955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fbfc6a2955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fbfc6a2955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fbfc6a2955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f146aac83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f146aac8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fbfc6a29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fbfc6a29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fbfc6a29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fbfc6a29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66261f16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66261f16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fbfc6a295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fbfc6a295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fbfc6a295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fbfc6a295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6d910a709abec79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6d910a709abec79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fbfc6a2955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fbfc6a2955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fbfc6a2955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fbfc6a2955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fbfc6a2955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fbfc6a2955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fbfc6a2955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fbfc6a2955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fbfc6a2955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fbfc6a2955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fbfc6a2955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fbfc6a2955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fbfc6a2955_4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fbfc6a2955_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236821f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236821f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fbfc6a2955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fbfc6a2955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6d910a709abec79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36d910a709abec79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fbfc6a2955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fbfc6a2955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36d910a709abec79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36d910a709abec79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fbfc6a295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fbfc6a295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fbfc6a295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fbfc6a295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fbfc6a29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fbfc6a29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fbfc6a295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fbfc6a295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fbfc6a295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fbfc6a295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36d910a709abec79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36d910a709abec79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4b05a1c0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4b05a1c0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fbfc6a2955_4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fbfc6a2955_4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fbfc6a2955_4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fbfc6a2955_4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fbfc6a2955_4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fbfc6a2955_4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fbfc6a2955_4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fbfc6a2955_4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fbfc6a2955_4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fbfc6a2955_4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6d910a709abec79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36d910a709abec79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bfc6a2955_4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bfc6a2955_4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fbfc6a2955_4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fbfc6a2955_4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fbfc6a2955_4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fbfc6a2955_4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36d910a709abec79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36d910a709abec79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f17f2f20cd9086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f17f2f20cd9086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fbfc6a2955_4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fbfc6a2955_4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fbfc6a2955_4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fbfc6a2955_4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fbfc6a2955_4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fbfc6a2955_4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36d910a709abec79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36d910a709abec79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36d910a709abec79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36d910a709abec79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36d910a709abec79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36d910a709abec79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36d910a709abec79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36d910a709abec79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fbfc6a2955_4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fbfc6a2955_4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fbfc6a2955_4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fbfc6a2955_4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fbfc6a2955_4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fbfc6a2955_4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bfc27ff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bfc27ff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fbfc6a2955_4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fbfc6a2955_4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fbfc6a2955_4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fbfc6a2955_4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fd557cf9b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fd557cf9b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fd557cf9b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fd557cf9b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36d910a709abec79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36d910a709abec79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fbfc6a295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fbfc6a295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fbfc6a295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fbfc6a295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fbfc6a295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fbfc6a295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36d910a709abec79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36d910a709abec79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fbfc6a295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fbfc6a295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ef17f2f20cd9086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ef17f2f20cd9086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36d910a709abec79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36d910a709abec79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36d910a709abec79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36d910a709abec79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36d910a709abec79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36d910a709abec79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36d910a709abec79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36d910a709abec79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fbfc6a295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fbfc6a295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6ef17f2f20cd9086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6ef17f2f20cd9086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6c71a524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6c71a524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4b05a1c0f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4b05a1c0f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6c71a524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6c71a524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ef17f2f20cd908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ef17f2f20cd908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d910a709abec7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d910a709abec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6c71a524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6c71a524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6c71a524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6c71a524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d910a709abec7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6d910a709abec7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d910a709abec79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d910a709abec79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6c71a524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6c71a524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d910a709abec79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d910a709abec79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bfc27ff2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bfc27ff2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bfc27ff2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bfc27ff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bfc27ff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bfc27ff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ef17f2f20cd9086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ef17f2f20cd908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d910a709abec79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6d910a709abec79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d910a709abec79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6d910a709abec79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66261f16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f66261f16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d910a709abec79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6d910a709abec79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66261f16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66261f16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6d910a709abec79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6d910a709abec79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bfc27ff2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bfc27ff2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bfc27ff2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fbfc27ff2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6d910a709abec79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6d910a709abec79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6d910a709abec79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6d910a709abec79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44245f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44245f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d910a709abec79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6d910a709abec79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6d910a709abec79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6d910a709abec79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910a709abec79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910a709abec79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f66261f16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f66261f16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6d910a709abec79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6d910a709abec79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6d910a709abec79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6d910a709abec79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6d910a709abec79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6d910a709abec79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f66261f16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f66261f16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6d910a709abec79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6d910a709abec79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d910a709abec79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6d910a709abec79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44245f0c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44245f0c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66261f16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66261f16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6d910a709abec79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6d910a709abec79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d910a709abec79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6d910a709abec79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d910a709abec79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6d910a709abec79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f66261f16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f66261f16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147eae79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147eae79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47eae79b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47eae79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47eae79b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47eae79b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147eae79b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147eae79b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47eae7a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47eae7a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f17f2f20cd9086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f17f2f20cd9086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147eae7a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147eae7a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6d910a709abec79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6d910a709abec79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6d910a709abec79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6d910a709abec79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6d910a709abec79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6d910a709abec79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f4b05a1c0f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f4b05a1c0f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6d910a709abec79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6d910a709abec79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6d910a709abec79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6d910a709abec79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6d910a709abec79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6d910a709abec79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fbfc27ff20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fbfc27ff2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fbfc27ff20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fbfc27ff20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ef17f2f20cd9086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ef17f2f20cd9086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bfc27ff20_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bfc27ff20_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38318050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38318050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0383180509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0383180509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6d910a709abec79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6d910a709abec79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6d910a709abec79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6d910a709abec79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fbfc27ff20_5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fbfc27ff20_5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fbfc27ff20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fbfc27ff20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fbfc27ff20_5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fbfc27ff20_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6d910a709abec79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6d910a709abec79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fbfc27ff20_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fbfc27ff20_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66261f1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66261f1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fbfc27ff20_5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fbfc27ff20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fbfc27ff20_5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fbfc27ff20_5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f4b05a1c0f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f4b05a1c0f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fbfc27ff20_5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fbfc27ff20_5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fbfc27ff20_5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fbfc27ff20_5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f4b05a1c0f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f4b05a1c0f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fbfc27ff20_5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fbfc27ff20_5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fbfc27ff20_5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fbfc27ff20_5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f4b05a1c0f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f4b05a1c0f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fbfc27ff20_5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fbfc27ff20_5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66261f1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66261f1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fbfc27ff20_5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fbfc27ff20_5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f4b05a1c0f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f4b05a1c0f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f4b05a1c0f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f4b05a1c0f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6d910a709abec79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6d910a709abec79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6d910a709abec79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6d910a709abec79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fbfc6a295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fbfc6a295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fbfc6a295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fbfc6a295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fbfc6a295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fbfc6a295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fbfc6a295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fbfc6a295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36d910a709abec79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36d910a709abec79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omnisol.tech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66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60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65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74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68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73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71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65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70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6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79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88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83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72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92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87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80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8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81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78.png"/><Relationship Id="rId4" Type="http://schemas.openxmlformats.org/officeDocument/2006/relationships/image" Target="../media/image97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81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85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91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91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03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95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89.pn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84.pn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84.pn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93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94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5.xml"/><Relationship Id="rId3" Type="http://schemas.openxmlformats.org/officeDocument/2006/relationships/hyperlink" Target="https://www.omnisol.co.zw/utanox/e_health.php#" TargetMode="Externa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98.pn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118.pn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96.png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9.xml"/><Relationship Id="rId3" Type="http://schemas.openxmlformats.org/officeDocument/2006/relationships/hyperlink" Target="https://www.omnisol.co.zw/utanox/e_health.php#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98.pn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118.pn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104.pn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3.xml"/><Relationship Id="rId3" Type="http://schemas.openxmlformats.org/officeDocument/2006/relationships/image" Target="../media/image101.png"/><Relationship Id="rId4" Type="http://schemas.openxmlformats.org/officeDocument/2006/relationships/image" Target="../media/image113.png"/><Relationship Id="rId5" Type="http://schemas.openxmlformats.org/officeDocument/2006/relationships/image" Target="../media/image105.png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110.png"/><Relationship Id="rId4" Type="http://schemas.openxmlformats.org/officeDocument/2006/relationships/image" Target="../media/image111.png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111.png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109.pn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106.pn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1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102.pn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1.xml"/><Relationship Id="rId3" Type="http://schemas.openxmlformats.org/officeDocument/2006/relationships/image" Target="../media/image108.png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112.png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5.xml"/><Relationship Id="rId3" Type="http://schemas.openxmlformats.org/officeDocument/2006/relationships/image" Target="../media/image116.png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6.xml"/><Relationship Id="rId3" Type="http://schemas.openxmlformats.org/officeDocument/2006/relationships/image" Target="../media/image115.png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7.xml"/><Relationship Id="rId3" Type="http://schemas.openxmlformats.org/officeDocument/2006/relationships/image" Target="../media/image107.png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9.xml"/><Relationship Id="rId3" Type="http://schemas.openxmlformats.org/officeDocument/2006/relationships/image" Target="../media/image1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4.xml"/><Relationship Id="rId3" Type="http://schemas.openxmlformats.org/officeDocument/2006/relationships/image" Target="../media/image117.png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5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4.png"/><Relationship Id="rId4" Type="http://schemas.openxmlformats.org/officeDocument/2006/relationships/image" Target="../media/image4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0.png"/><Relationship Id="rId4" Type="http://schemas.openxmlformats.org/officeDocument/2006/relationships/image" Target="../media/image53.png"/><Relationship Id="rId5" Type="http://schemas.openxmlformats.org/officeDocument/2006/relationships/image" Target="../media/image62.png"/><Relationship Id="rId6" Type="http://schemas.openxmlformats.org/officeDocument/2006/relationships/image" Target="../media/image52.png"/><Relationship Id="rId7" Type="http://schemas.openxmlformats.org/officeDocument/2006/relationships/image" Target="../media/image4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7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6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0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0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5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57.png"/><Relationship Id="rId4" Type="http://schemas.openxmlformats.org/officeDocument/2006/relationships/image" Target="../media/image67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63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86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64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61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6000" y="1146563"/>
            <a:ext cx="8520600" cy="10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Omn</a:t>
            </a:r>
            <a:r>
              <a:rPr lang="en">
                <a:solidFill>
                  <a:srgbClr val="FF0000"/>
                </a:solidFill>
              </a:rPr>
              <a:t>i</a:t>
            </a:r>
            <a:r>
              <a:rPr lang="en"/>
              <a:t>Sol EMR/HMS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 Management System Manual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25" y="1060025"/>
            <a:ext cx="115770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926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www.omnisol.tech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+263771 004 007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44475"/>
            <a:ext cx="85206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 in HMS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893375"/>
            <a:ext cx="8520600" cy="42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-31940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REPORTING	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multi-currency reporting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 by dates	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 by funder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sales reports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 by department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 on stock usage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 on stock movement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 by product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usage reports for each client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debtors reports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 on dead stocks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exporting to excel</a:t>
            </a:r>
            <a:endParaRPr sz="4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-319405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STOCKS AND PURCHASING	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download of files in CSV 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recording GRV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Recording stock take activities</a:t>
            </a:r>
            <a:endParaRPr sz="4400"/>
          </a:p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stocks usage report - by client</a:t>
            </a:r>
            <a:endParaRPr/>
          </a:p>
        </p:txBody>
      </p:sp>
      <p:sp>
        <p:nvSpPr>
          <p:cNvPr id="877" name="Google Shape;877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8" name="Google Shape;87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968870" cy="3340691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112"/>
          <p:cNvSpPr/>
          <p:nvPr/>
        </p:nvSpPr>
        <p:spPr>
          <a:xfrm>
            <a:off x="5823700" y="1211325"/>
            <a:ext cx="10158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the dates and click open</a:t>
            </a:r>
            <a:endParaRPr/>
          </a:p>
        </p:txBody>
      </p:sp>
      <p:sp>
        <p:nvSpPr>
          <p:cNvPr id="885" name="Google Shape;885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6" name="Google Shape;88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00" y="1446850"/>
            <a:ext cx="8839201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13"/>
          <p:cNvSpPr/>
          <p:nvPr/>
        </p:nvSpPr>
        <p:spPr>
          <a:xfrm>
            <a:off x="4174450" y="2534475"/>
            <a:ext cx="913200" cy="65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here</a:t>
            </a:r>
            <a:endParaRPr/>
          </a:p>
        </p:txBody>
      </p:sp>
      <p:sp>
        <p:nvSpPr>
          <p:cNvPr id="888" name="Google Shape;888;p113"/>
          <p:cNvSpPr/>
          <p:nvPr/>
        </p:nvSpPr>
        <p:spPr>
          <a:xfrm>
            <a:off x="7140875" y="2435275"/>
            <a:ext cx="913200" cy="65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894" name="Google Shape;894;p1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Debtors reports - debt age analysis by funder </a:t>
            </a:r>
            <a:endParaRPr/>
          </a:p>
        </p:txBody>
      </p:sp>
      <p:sp>
        <p:nvSpPr>
          <p:cNvPr id="895" name="Google Shape;895;p1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“My Dashboard”, click “Claims &amp; Debtors”.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“Debt Age Analysis (By Funder)”.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funder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“Open”.</a:t>
            </a:r>
            <a:endParaRPr/>
          </a:p>
        </p:txBody>
      </p:sp>
      <p:pic>
        <p:nvPicPr>
          <p:cNvPr id="896" name="Google Shape;896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500" y="3142300"/>
            <a:ext cx="242887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claims and debtors</a:t>
            </a:r>
            <a:endParaRPr/>
          </a:p>
        </p:txBody>
      </p:sp>
      <p:sp>
        <p:nvSpPr>
          <p:cNvPr id="903" name="Google Shape;903;p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4" name="Google Shape;904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250" y="1160800"/>
            <a:ext cx="716841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15"/>
          <p:cNvSpPr/>
          <p:nvPr/>
        </p:nvSpPr>
        <p:spPr>
          <a:xfrm>
            <a:off x="5739850" y="885200"/>
            <a:ext cx="1043700" cy="68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Debtor Age Analysis by funder</a:t>
            </a:r>
            <a:endParaRPr/>
          </a:p>
        </p:txBody>
      </p:sp>
      <p:sp>
        <p:nvSpPr>
          <p:cNvPr id="911" name="Google Shape;911;p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2" name="Google Shape;912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50" y="1691950"/>
            <a:ext cx="8736898" cy="32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16"/>
          <p:cNvSpPr/>
          <p:nvPr/>
        </p:nvSpPr>
        <p:spPr>
          <a:xfrm>
            <a:off x="1844950" y="2278600"/>
            <a:ext cx="10437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date and click open</a:t>
            </a:r>
            <a:endParaRPr/>
          </a:p>
        </p:txBody>
      </p:sp>
      <p:sp>
        <p:nvSpPr>
          <p:cNvPr id="919" name="Google Shape;919;p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0" name="Google Shape;920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6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17"/>
          <p:cNvSpPr/>
          <p:nvPr/>
        </p:nvSpPr>
        <p:spPr>
          <a:xfrm>
            <a:off x="5814400" y="1639950"/>
            <a:ext cx="1090200" cy="63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here</a:t>
            </a:r>
            <a:endParaRPr/>
          </a:p>
        </p:txBody>
      </p:sp>
      <p:sp>
        <p:nvSpPr>
          <p:cNvPr id="922" name="Google Shape;922;p117"/>
          <p:cNvSpPr/>
          <p:nvPr/>
        </p:nvSpPr>
        <p:spPr>
          <a:xfrm>
            <a:off x="7103575" y="3301850"/>
            <a:ext cx="1090200" cy="63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  <p:sp>
        <p:nvSpPr>
          <p:cNvPr id="923" name="Google Shape;923;p117"/>
          <p:cNvSpPr/>
          <p:nvPr/>
        </p:nvSpPr>
        <p:spPr>
          <a:xfrm>
            <a:off x="1351100" y="2497225"/>
            <a:ext cx="1127400" cy="63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funder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report</a:t>
            </a:r>
            <a:endParaRPr/>
          </a:p>
        </p:txBody>
      </p:sp>
      <p:sp>
        <p:nvSpPr>
          <p:cNvPr id="929" name="Google Shape;929;p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0" name="Google Shape;930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23668" cy="334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936" name="Google Shape;936;p1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Debtors reports - debt age analysis by client  </a:t>
            </a:r>
            <a:endParaRPr/>
          </a:p>
        </p:txBody>
      </p:sp>
      <p:sp>
        <p:nvSpPr>
          <p:cNvPr id="937" name="Google Shape;937;p1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“My Dashboard”, click “Claims &amp; Debtors”.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“Debt Age Analysis (By Client)”.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funder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“Open”.</a:t>
            </a:r>
            <a:endParaRPr/>
          </a:p>
        </p:txBody>
      </p:sp>
      <p:pic>
        <p:nvPicPr>
          <p:cNvPr id="938" name="Google Shape;93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500" y="3142300"/>
            <a:ext cx="242887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claims and debtors</a:t>
            </a:r>
            <a:endParaRPr/>
          </a:p>
        </p:txBody>
      </p:sp>
      <p:sp>
        <p:nvSpPr>
          <p:cNvPr id="945" name="Google Shape;945;p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6" name="Google Shape;946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425" y="1283675"/>
            <a:ext cx="6700799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20"/>
          <p:cNvSpPr/>
          <p:nvPr/>
        </p:nvSpPr>
        <p:spPr>
          <a:xfrm>
            <a:off x="6040475" y="1999050"/>
            <a:ext cx="9423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Debt age analysis by client</a:t>
            </a:r>
            <a:endParaRPr/>
          </a:p>
        </p:txBody>
      </p:sp>
      <p:sp>
        <p:nvSpPr>
          <p:cNvPr id="953" name="Google Shape;953;p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4" name="Google Shape;95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275" y="1828675"/>
            <a:ext cx="2905125" cy="21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21"/>
          <p:cNvSpPr/>
          <p:nvPr/>
        </p:nvSpPr>
        <p:spPr>
          <a:xfrm>
            <a:off x="4802875" y="2374950"/>
            <a:ext cx="976500" cy="39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244475"/>
            <a:ext cx="85206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 in HMS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893375"/>
            <a:ext cx="8520600" cy="42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TELEMEDICINE	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doctor and patient portal/UI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text messages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e-prescriptions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funders back end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audio recordings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VACCINATION MANAGEMENT	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ability to record vaccination records( patient name, name of vaccine, batch or serial number, date of vaccine, due date of the  next vaccine if required, specification of vaccination procedure)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Reports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QR Code  on the vaccination result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WARDS	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Admissions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Discharge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matron's book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doctors orders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special orders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Prescriptions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registers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Data backup Facility	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Data backup from other systems</a:t>
            </a:r>
            <a:endParaRPr sz="4400"/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filters and </a:t>
            </a:r>
            <a:r>
              <a:rPr lang="en"/>
              <a:t>open</a:t>
            </a:r>
            <a:endParaRPr/>
          </a:p>
        </p:txBody>
      </p:sp>
      <p:sp>
        <p:nvSpPr>
          <p:cNvPr id="961" name="Google Shape;961;p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2" name="Google Shape;96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72076" cy="24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report</a:t>
            </a:r>
            <a:endParaRPr/>
          </a:p>
        </p:txBody>
      </p:sp>
      <p:sp>
        <p:nvSpPr>
          <p:cNvPr id="968" name="Google Shape;968;p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9" name="Google Shape;969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283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975" name="Google Shape;975;p1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Exporting report to excel</a:t>
            </a:r>
            <a:endParaRPr/>
          </a:p>
        </p:txBody>
      </p:sp>
      <p:sp>
        <p:nvSpPr>
          <p:cNvPr id="976" name="Google Shape;976;p1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After opening a report, click “Tasks”.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“Export to Excel”.</a:t>
            </a:r>
            <a:endParaRPr/>
          </a:p>
        </p:txBody>
      </p:sp>
      <p:sp>
        <p:nvSpPr>
          <p:cNvPr id="977" name="Google Shape;977;p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tasks</a:t>
            </a:r>
            <a:endParaRPr/>
          </a:p>
        </p:txBody>
      </p:sp>
      <p:sp>
        <p:nvSpPr>
          <p:cNvPr id="983" name="Google Shape;983;p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4" name="Google Shape;984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8675"/>
            <a:ext cx="8839199" cy="25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25"/>
          <p:cNvSpPr/>
          <p:nvPr/>
        </p:nvSpPr>
        <p:spPr>
          <a:xfrm>
            <a:off x="933475" y="3011200"/>
            <a:ext cx="1114200" cy="62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 to excel</a:t>
            </a:r>
            <a:endParaRPr/>
          </a:p>
        </p:txBody>
      </p:sp>
      <p:sp>
        <p:nvSpPr>
          <p:cNvPr id="991" name="Google Shape;991;p1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2" name="Google Shape;992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4000"/>
            <a:ext cx="8409427" cy="368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126"/>
          <p:cNvSpPr/>
          <p:nvPr/>
        </p:nvSpPr>
        <p:spPr>
          <a:xfrm>
            <a:off x="1575850" y="3031275"/>
            <a:ext cx="1375200" cy="632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here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Stocks and purchases</a:t>
            </a:r>
            <a:endParaRPr/>
          </a:p>
        </p:txBody>
      </p:sp>
      <p:sp>
        <p:nvSpPr>
          <p:cNvPr id="999" name="Google Shape;999;p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0" name="Google Shape;1000;p1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for quotation</a:t>
            </a:r>
            <a:endParaRPr/>
          </a:p>
        </p:txBody>
      </p:sp>
      <p:sp>
        <p:nvSpPr>
          <p:cNvPr id="1001" name="Google Shape;1001;p1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“stocks and purchases”on the dashboard.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“requests for quotation”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Click on “capture a new request for quotation”</a:t>
            </a:r>
            <a:endParaRPr sz="16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Select the recent date.</a:t>
            </a:r>
            <a:endParaRPr sz="17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Populate the information needed 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click on “search to add”.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click “save”.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stocks and purchasing module</a:t>
            </a:r>
            <a:endParaRPr/>
          </a:p>
        </p:txBody>
      </p:sp>
      <p:sp>
        <p:nvSpPr>
          <p:cNvPr id="1007" name="Google Shape;1007;p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8" name="Google Shape;1008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63474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28"/>
          <p:cNvSpPr/>
          <p:nvPr/>
        </p:nvSpPr>
        <p:spPr>
          <a:xfrm>
            <a:off x="5096900" y="2124475"/>
            <a:ext cx="1453500" cy="624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29"/>
          <p:cNvSpPr txBox="1"/>
          <p:nvPr>
            <p:ph type="title"/>
          </p:nvPr>
        </p:nvSpPr>
        <p:spPr>
          <a:xfrm>
            <a:off x="152400" y="454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“requests for quotation”</a:t>
            </a:r>
            <a:endParaRPr/>
          </a:p>
        </p:txBody>
      </p:sp>
      <p:sp>
        <p:nvSpPr>
          <p:cNvPr id="1015" name="Google Shape;1015;p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6" name="Google Shape;1016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43562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129"/>
          <p:cNvSpPr/>
          <p:nvPr/>
        </p:nvSpPr>
        <p:spPr>
          <a:xfrm>
            <a:off x="1779725" y="1966075"/>
            <a:ext cx="1481700" cy="559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“capture a new request for quotation”</a:t>
            </a:r>
            <a:endParaRPr/>
          </a:p>
        </p:txBody>
      </p:sp>
      <p:sp>
        <p:nvSpPr>
          <p:cNvPr id="1023" name="Google Shape;1023;p1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4" name="Google Shape;1024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167658" cy="3602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30"/>
          <p:cNvSpPr/>
          <p:nvPr/>
        </p:nvSpPr>
        <p:spPr>
          <a:xfrm>
            <a:off x="4491250" y="1108850"/>
            <a:ext cx="2049900" cy="512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recent date</a:t>
            </a:r>
            <a:endParaRPr/>
          </a:p>
        </p:txBody>
      </p:sp>
      <p:sp>
        <p:nvSpPr>
          <p:cNvPr id="1031" name="Google Shape;1031;p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2" name="Google Shape;1032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28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31"/>
          <p:cNvSpPr/>
          <p:nvPr/>
        </p:nvSpPr>
        <p:spPr>
          <a:xfrm>
            <a:off x="1155425" y="2897875"/>
            <a:ext cx="1845000" cy="736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recent date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in</a:t>
            </a:r>
            <a:endParaRPr/>
          </a:p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134" name="Google Shape;134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your login credentials/details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the button “Log in”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you would like to change </a:t>
            </a:r>
            <a:r>
              <a:rPr lang="en"/>
              <a:t>your</a:t>
            </a:r>
            <a:r>
              <a:rPr lang="en"/>
              <a:t> password, click “change password”</a:t>
            </a:r>
            <a:endParaRPr/>
          </a:p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in the information needed and click on search to add and then add </a:t>
            </a:r>
            <a:r>
              <a:rPr lang="en"/>
              <a:t>then</a:t>
            </a:r>
            <a:r>
              <a:rPr lang="en"/>
              <a:t> click save</a:t>
            </a:r>
            <a:endParaRPr/>
          </a:p>
        </p:txBody>
      </p:sp>
      <p:sp>
        <p:nvSpPr>
          <p:cNvPr id="1039" name="Google Shape;1039;p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0" name="Google Shape;1040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5875"/>
            <a:ext cx="8520600" cy="370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132"/>
          <p:cNvSpPr/>
          <p:nvPr/>
        </p:nvSpPr>
        <p:spPr>
          <a:xfrm>
            <a:off x="6289600" y="1015650"/>
            <a:ext cx="1518900" cy="717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Populate information here</a:t>
            </a:r>
            <a:endParaRPr/>
          </a:p>
        </p:txBody>
      </p:sp>
      <p:sp>
        <p:nvSpPr>
          <p:cNvPr id="1042" name="Google Shape;1042;p132"/>
          <p:cNvSpPr/>
          <p:nvPr/>
        </p:nvSpPr>
        <p:spPr>
          <a:xfrm>
            <a:off x="3245950" y="3590725"/>
            <a:ext cx="1518900" cy="503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the quotation </a:t>
            </a:r>
            <a:endParaRPr/>
          </a:p>
        </p:txBody>
      </p:sp>
      <p:sp>
        <p:nvSpPr>
          <p:cNvPr id="1043" name="Google Shape;1043;p132"/>
          <p:cNvSpPr/>
          <p:nvPr/>
        </p:nvSpPr>
        <p:spPr>
          <a:xfrm>
            <a:off x="4423325" y="4209025"/>
            <a:ext cx="1518900" cy="503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save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Stocks And Purchasing </a:t>
            </a:r>
            <a:endParaRPr/>
          </a:p>
        </p:txBody>
      </p:sp>
      <p:sp>
        <p:nvSpPr>
          <p:cNvPr id="1049" name="Google Shape;1049;p1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Downloading files (Request for quotation, purchase order,GRV) in csv</a:t>
            </a:r>
            <a:endParaRPr/>
          </a:p>
        </p:txBody>
      </p:sp>
      <p:sp>
        <p:nvSpPr>
          <p:cNvPr id="1050" name="Google Shape;1050;p133"/>
          <p:cNvSpPr txBox="1"/>
          <p:nvPr>
            <p:ph idx="2" type="body"/>
          </p:nvPr>
        </p:nvSpPr>
        <p:spPr>
          <a:xfrm>
            <a:off x="4939500" y="319700"/>
            <a:ext cx="3837000" cy="47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After capturing the </a:t>
            </a:r>
            <a:r>
              <a:rPr lang="en"/>
              <a:t>“Requests for Quotation”, “Purchase Orders” or “Suppliers Invoice (GRV)”, click “Download File”.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file you wish to download.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link to download the file.</a:t>
            </a:r>
            <a:endParaRPr/>
          </a:p>
        </p:txBody>
      </p:sp>
      <p:pic>
        <p:nvPicPr>
          <p:cNvPr id="1051" name="Google Shape;1051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000" y="2571738"/>
            <a:ext cx="1056880" cy="4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500" y="4289475"/>
            <a:ext cx="38195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download the quotation</a:t>
            </a:r>
            <a:endParaRPr/>
          </a:p>
        </p:txBody>
      </p:sp>
      <p:sp>
        <p:nvSpPr>
          <p:cNvPr id="1059" name="Google Shape;1059;p1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0" name="Google Shape;1060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10777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134"/>
          <p:cNvSpPr/>
          <p:nvPr/>
        </p:nvSpPr>
        <p:spPr>
          <a:xfrm>
            <a:off x="7538200" y="3279925"/>
            <a:ext cx="1025100" cy="68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Stocks And Purchasing </a:t>
            </a:r>
            <a:endParaRPr/>
          </a:p>
        </p:txBody>
      </p:sp>
      <p:sp>
        <p:nvSpPr>
          <p:cNvPr id="1067" name="Google Shape;1067;p1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Recording GRV</a:t>
            </a:r>
            <a:endParaRPr/>
          </a:p>
        </p:txBody>
      </p:sp>
      <p:sp>
        <p:nvSpPr>
          <p:cNvPr id="1068" name="Google Shape;1068;p1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“Stock &amp; Purchasing”.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“Suppliers Invoice (GRVs) button.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“Capture a New Supplier Invoice (GRV) button.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“Search to Add” textbox.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the name of the drug or sundry.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sundry.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details (count, batch number and expiry date).</a:t>
            </a:r>
            <a:endParaRPr/>
          </a:p>
        </p:txBody>
      </p:sp>
      <p:sp>
        <p:nvSpPr>
          <p:cNvPr id="1069" name="Google Shape;1069;p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“supplier invoice (GRV)”</a:t>
            </a:r>
            <a:endParaRPr/>
          </a:p>
        </p:txBody>
      </p:sp>
      <p:sp>
        <p:nvSpPr>
          <p:cNvPr id="1075" name="Google Shape;1075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6" name="Google Shape;1076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375" y="1235850"/>
            <a:ext cx="7433314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36"/>
          <p:cNvSpPr/>
          <p:nvPr/>
        </p:nvSpPr>
        <p:spPr>
          <a:xfrm>
            <a:off x="2273575" y="2921525"/>
            <a:ext cx="12486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capture new supplier invoice</a:t>
            </a:r>
            <a:endParaRPr/>
          </a:p>
        </p:txBody>
      </p:sp>
      <p:sp>
        <p:nvSpPr>
          <p:cNvPr id="1083" name="Google Shape;1083;p1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4" name="Google Shape;1084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150" y="1419925"/>
            <a:ext cx="68675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37"/>
          <p:cNvSpPr/>
          <p:nvPr/>
        </p:nvSpPr>
        <p:spPr>
          <a:xfrm>
            <a:off x="5563600" y="1050975"/>
            <a:ext cx="10899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file with the recent date</a:t>
            </a:r>
            <a:endParaRPr/>
          </a:p>
        </p:txBody>
      </p:sp>
      <p:sp>
        <p:nvSpPr>
          <p:cNvPr id="1091" name="Google Shape;1091;p1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2" name="Google Shape;1092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925" y="1567525"/>
            <a:ext cx="68675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138"/>
          <p:cNvSpPr/>
          <p:nvPr/>
        </p:nvSpPr>
        <p:spPr>
          <a:xfrm>
            <a:off x="5881525" y="1964300"/>
            <a:ext cx="862800" cy="545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procurement details</a:t>
            </a:r>
            <a:endParaRPr/>
          </a:p>
        </p:txBody>
      </p:sp>
      <p:sp>
        <p:nvSpPr>
          <p:cNvPr id="1099" name="Google Shape;1099;p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0" name="Google Shape;1100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25" y="1158775"/>
            <a:ext cx="809082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supplier invoice and click save</a:t>
            </a:r>
            <a:endParaRPr/>
          </a:p>
        </p:txBody>
      </p:sp>
      <p:sp>
        <p:nvSpPr>
          <p:cNvPr id="1106" name="Google Shape;1106;p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7" name="Google Shape;1107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3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140"/>
          <p:cNvSpPr/>
          <p:nvPr/>
        </p:nvSpPr>
        <p:spPr>
          <a:xfrm>
            <a:off x="4572000" y="2804525"/>
            <a:ext cx="1139100" cy="442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save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41"/>
          <p:cNvSpPr txBox="1"/>
          <p:nvPr>
            <p:ph type="title"/>
          </p:nvPr>
        </p:nvSpPr>
        <p:spPr>
          <a:xfrm>
            <a:off x="265500" y="13093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Stocks And Purchasing </a:t>
            </a:r>
            <a:endParaRPr/>
          </a:p>
        </p:txBody>
      </p:sp>
      <p:sp>
        <p:nvSpPr>
          <p:cNvPr id="1114" name="Google Shape;1114;p141"/>
          <p:cNvSpPr txBox="1"/>
          <p:nvPr>
            <p:ph idx="1" type="subTitle"/>
          </p:nvPr>
        </p:nvSpPr>
        <p:spPr>
          <a:xfrm>
            <a:off x="265500" y="28792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Recording stock taking activities</a:t>
            </a:r>
            <a:endParaRPr/>
          </a:p>
        </p:txBody>
      </p:sp>
      <p:sp>
        <p:nvSpPr>
          <p:cNvPr id="1115" name="Google Shape;1115;p1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“Stocks &amp; Purchasing”.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“Stock Taking”.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“capture a new stock take”.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recent date.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details.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“Save”.</a:t>
            </a:r>
            <a:endParaRPr/>
          </a:p>
        </p:txBody>
      </p:sp>
      <p:sp>
        <p:nvSpPr>
          <p:cNvPr id="1116" name="Google Shape;1116;p1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in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250" y="1217001"/>
            <a:ext cx="3933825" cy="31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5404650" y="2077825"/>
            <a:ext cx="340500" cy="227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5722575" y="2532000"/>
            <a:ext cx="283800" cy="227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5064025" y="3258675"/>
            <a:ext cx="340500" cy="306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5563600" y="3690150"/>
            <a:ext cx="340500" cy="227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88">
                <a:solidFill>
                  <a:schemeClr val="dk2"/>
                </a:solidFill>
              </a:rPr>
              <a:t>Select “Stock Taking”</a:t>
            </a:r>
            <a:endParaRPr sz="3688"/>
          </a:p>
        </p:txBody>
      </p:sp>
      <p:sp>
        <p:nvSpPr>
          <p:cNvPr id="1122" name="Google Shape;1122;p1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3" name="Google Shape;1123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95051" cy="3340692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142"/>
          <p:cNvSpPr/>
          <p:nvPr/>
        </p:nvSpPr>
        <p:spPr>
          <a:xfrm>
            <a:off x="-223650" y="894525"/>
            <a:ext cx="1071600" cy="642900"/>
          </a:xfrm>
          <a:prstGeom prst="flowChartMagnetic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66">
                <a:solidFill>
                  <a:schemeClr val="dk2"/>
                </a:solidFill>
              </a:rPr>
              <a:t>Click “capture a new stock take”</a:t>
            </a:r>
            <a:endParaRPr sz="3466"/>
          </a:p>
        </p:txBody>
      </p:sp>
      <p:sp>
        <p:nvSpPr>
          <p:cNvPr id="1130" name="Google Shape;1130;p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1" name="Google Shape;1131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44973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143"/>
          <p:cNvSpPr/>
          <p:nvPr/>
        </p:nvSpPr>
        <p:spPr>
          <a:xfrm>
            <a:off x="3578075" y="1225650"/>
            <a:ext cx="18822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77">
                <a:solidFill>
                  <a:schemeClr val="dk2"/>
                </a:solidFill>
              </a:rPr>
              <a:t>Select recent date</a:t>
            </a:r>
            <a:endParaRPr sz="3577"/>
          </a:p>
        </p:txBody>
      </p:sp>
      <p:sp>
        <p:nvSpPr>
          <p:cNvPr id="1138" name="Google Shape;1138;p1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9" name="Google Shape;1139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44973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144"/>
          <p:cNvSpPr/>
          <p:nvPr/>
        </p:nvSpPr>
        <p:spPr>
          <a:xfrm>
            <a:off x="2925825" y="3885600"/>
            <a:ext cx="1183500" cy="521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here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details</a:t>
            </a:r>
            <a:endParaRPr/>
          </a:p>
        </p:txBody>
      </p:sp>
      <p:sp>
        <p:nvSpPr>
          <p:cNvPr id="1146" name="Google Shape;1146;p1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7" name="Google Shape;1147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520599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145"/>
          <p:cNvSpPr/>
          <p:nvPr/>
        </p:nvSpPr>
        <p:spPr>
          <a:xfrm>
            <a:off x="6438700" y="1170125"/>
            <a:ext cx="1257900" cy="674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here</a:t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</a:t>
            </a:r>
            <a:r>
              <a:rPr lang="en"/>
              <a:t> the stock take and click save</a:t>
            </a:r>
            <a:endParaRPr/>
          </a:p>
        </p:txBody>
      </p:sp>
      <p:sp>
        <p:nvSpPr>
          <p:cNvPr id="1154" name="Google Shape;1154;p1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5" name="Google Shape;1155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520601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46"/>
          <p:cNvSpPr/>
          <p:nvPr/>
        </p:nvSpPr>
        <p:spPr>
          <a:xfrm>
            <a:off x="3978750" y="4006700"/>
            <a:ext cx="1108800" cy="6150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47"/>
          <p:cNvSpPr txBox="1"/>
          <p:nvPr>
            <p:ph type="title"/>
          </p:nvPr>
        </p:nvSpPr>
        <p:spPr>
          <a:xfrm>
            <a:off x="265500" y="13093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Telemedicine </a:t>
            </a:r>
            <a:endParaRPr/>
          </a:p>
        </p:txBody>
      </p:sp>
      <p:sp>
        <p:nvSpPr>
          <p:cNvPr id="1162" name="Google Shape;1162;p14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Doctor’s portal</a:t>
            </a:r>
            <a:endParaRPr/>
          </a:p>
        </p:txBody>
      </p:sp>
      <p:sp>
        <p:nvSpPr>
          <p:cNvPr id="1163" name="Google Shape;1163;p14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e-healthy or Use the link to access the doctor’s portal: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https://www.omnisol.co.zw/utanox/e_health.php#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Log in with your OmniSol credentials.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a patient from the waiting list.</a:t>
            </a:r>
            <a:endParaRPr/>
          </a:p>
        </p:txBody>
      </p:sp>
      <p:sp>
        <p:nvSpPr>
          <p:cNvPr id="1164" name="Google Shape;1164;p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dashboard click “e-healthy”</a:t>
            </a:r>
            <a:endParaRPr/>
          </a:p>
        </p:txBody>
      </p:sp>
      <p:sp>
        <p:nvSpPr>
          <p:cNvPr id="1170" name="Google Shape;1170;p1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1" name="Google Shape;1171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1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48"/>
          <p:cNvSpPr/>
          <p:nvPr/>
        </p:nvSpPr>
        <p:spPr>
          <a:xfrm>
            <a:off x="6764825" y="2120175"/>
            <a:ext cx="10437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49"/>
          <p:cNvSpPr txBox="1"/>
          <p:nvPr>
            <p:ph type="title"/>
          </p:nvPr>
        </p:nvSpPr>
        <p:spPr>
          <a:xfrm>
            <a:off x="227825" y="389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“telmed/doc”</a:t>
            </a:r>
            <a:endParaRPr/>
          </a:p>
        </p:txBody>
      </p:sp>
      <p:sp>
        <p:nvSpPr>
          <p:cNvPr id="1178" name="Google Shape;1178;p1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9" name="Google Shape;1179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167656" cy="365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149"/>
          <p:cNvSpPr/>
          <p:nvPr/>
        </p:nvSpPr>
        <p:spPr>
          <a:xfrm>
            <a:off x="4174450" y="3666975"/>
            <a:ext cx="13326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docs’ omnisol credentials and click log in</a:t>
            </a:r>
            <a:endParaRPr/>
          </a:p>
        </p:txBody>
      </p:sp>
      <p:sp>
        <p:nvSpPr>
          <p:cNvPr id="1186" name="Google Shape;1186;p1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7" name="Google Shape;1187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69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Telemedicine </a:t>
            </a:r>
            <a:endParaRPr/>
          </a:p>
        </p:txBody>
      </p:sp>
      <p:sp>
        <p:nvSpPr>
          <p:cNvPr id="1193" name="Google Shape;1193;p1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</a:t>
            </a:r>
            <a:r>
              <a:rPr lang="en"/>
              <a:t>s’ portal</a:t>
            </a:r>
            <a:endParaRPr/>
          </a:p>
        </p:txBody>
      </p:sp>
      <p:sp>
        <p:nvSpPr>
          <p:cNvPr id="1194" name="Google Shape;1194;p1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e-healhty or use the link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https://www.omnisol.co.zw/utanox/e_health.php#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yourself.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</a:t>
            </a:r>
            <a:r>
              <a:rPr lang="en"/>
              <a:t>“Proceed”.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“Take my photo”.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“Proceed”.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“Chat” on the doctor you visited recently or pick a doctor. </a:t>
            </a:r>
            <a:endParaRPr/>
          </a:p>
        </p:txBody>
      </p:sp>
      <p:sp>
        <p:nvSpPr>
          <p:cNvPr id="1195" name="Google Shape;1195;p1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registration </a:t>
            </a:r>
            <a:endParaRPr/>
          </a:p>
        </p:txBody>
      </p:sp>
      <p:sp>
        <p:nvSpPr>
          <p:cNvPr id="153" name="Google Shape;153;p26"/>
          <p:cNvSpPr txBox="1"/>
          <p:nvPr>
            <p:ph idx="4294967295" type="body"/>
          </p:nvPr>
        </p:nvSpPr>
        <p:spPr>
          <a:xfrm>
            <a:off x="255900" y="965125"/>
            <a:ext cx="8520600" cy="3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“Capture A Client”.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funder.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-21834" l="-114790" r="114790" t="17363"/>
          <a:stretch/>
        </p:blipFill>
        <p:spPr>
          <a:xfrm>
            <a:off x="3800475" y="1805323"/>
            <a:ext cx="1543050" cy="19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650" y="1362525"/>
            <a:ext cx="43053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025" y="2820575"/>
            <a:ext cx="7074226" cy="17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dashboard click “e-healthy”</a:t>
            </a:r>
            <a:endParaRPr/>
          </a:p>
        </p:txBody>
      </p:sp>
      <p:sp>
        <p:nvSpPr>
          <p:cNvPr id="1201" name="Google Shape;1201;p1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2" name="Google Shape;1202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1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152"/>
          <p:cNvSpPr/>
          <p:nvPr/>
        </p:nvSpPr>
        <p:spPr>
          <a:xfrm>
            <a:off x="6764825" y="2120175"/>
            <a:ext cx="10437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3"/>
          <p:cNvSpPr txBox="1"/>
          <p:nvPr>
            <p:ph type="title"/>
          </p:nvPr>
        </p:nvSpPr>
        <p:spPr>
          <a:xfrm>
            <a:off x="227825" y="389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“telmed”</a:t>
            </a:r>
            <a:endParaRPr/>
          </a:p>
        </p:txBody>
      </p:sp>
      <p:sp>
        <p:nvSpPr>
          <p:cNvPr id="1209" name="Google Shape;1209;p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0" name="Google Shape;1210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167656" cy="365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153"/>
          <p:cNvSpPr/>
          <p:nvPr/>
        </p:nvSpPr>
        <p:spPr>
          <a:xfrm>
            <a:off x="1397700" y="2837675"/>
            <a:ext cx="13326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patients’ credentials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1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8" name="Google Shape;1218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316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5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Telemedicine </a:t>
            </a:r>
            <a:endParaRPr/>
          </a:p>
        </p:txBody>
      </p:sp>
      <p:sp>
        <p:nvSpPr>
          <p:cNvPr id="1224" name="Google Shape;1224;p15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E-prescriptions </a:t>
            </a:r>
            <a:endParaRPr/>
          </a:p>
        </p:txBody>
      </p:sp>
      <p:sp>
        <p:nvSpPr>
          <p:cNvPr id="1225" name="Google Shape;1225;p15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Log into the doctor’s portal, select a patient.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“Give Prescription”.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“Click to Add Medicines...”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the name of the drug/medication.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Instructions.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the green tick to save.</a:t>
            </a:r>
            <a:endParaRPr/>
          </a:p>
        </p:txBody>
      </p:sp>
      <p:pic>
        <p:nvPicPr>
          <p:cNvPr id="1226" name="Google Shape;1226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750" y="1684825"/>
            <a:ext cx="2162884" cy="4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0125" y="4082600"/>
            <a:ext cx="5048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925" y="3535575"/>
            <a:ext cx="2922225" cy="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5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Telemedicine </a:t>
            </a:r>
            <a:endParaRPr/>
          </a:p>
        </p:txBody>
      </p:sp>
      <p:sp>
        <p:nvSpPr>
          <p:cNvPr id="1235" name="Google Shape;1235;p15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E-consultation - audio recordings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6" name="Google Shape;1236;p15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Log into the doctor’s portal, select a patient.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“Audio”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Speak through the microphone.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“Send”.</a:t>
            </a:r>
            <a:endParaRPr/>
          </a:p>
        </p:txBody>
      </p:sp>
      <p:pic>
        <p:nvPicPr>
          <p:cNvPr id="1237" name="Google Shape;1237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850" y="2362075"/>
            <a:ext cx="10668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6850" y="3104700"/>
            <a:ext cx="1221284" cy="4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1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5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Telemedicine </a:t>
            </a:r>
            <a:endParaRPr/>
          </a:p>
        </p:txBody>
      </p:sp>
      <p:sp>
        <p:nvSpPr>
          <p:cNvPr id="1245" name="Google Shape;1245;p15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Text messages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6" name="Google Shape;1246;p15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Log into the doctor’s portal, select a patient.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the text.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“Send”. </a:t>
            </a:r>
            <a:endParaRPr/>
          </a:p>
        </p:txBody>
      </p:sp>
      <p:pic>
        <p:nvPicPr>
          <p:cNvPr id="1247" name="Google Shape;1247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8650" y="2879025"/>
            <a:ext cx="1221284" cy="4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5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Vaccination Management</a:t>
            </a:r>
            <a:endParaRPr/>
          </a:p>
        </p:txBody>
      </p:sp>
      <p:sp>
        <p:nvSpPr>
          <p:cNvPr id="1254" name="Google Shape;1254;p15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Recording vaccination records</a:t>
            </a:r>
            <a:endParaRPr/>
          </a:p>
        </p:txBody>
      </p:sp>
      <p:sp>
        <p:nvSpPr>
          <p:cNvPr id="1255" name="Google Shape;1255;p15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Search for the patient.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patient’s name to open their file.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“Capture new Encounter for this client”.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Patient’s Statement and bill, Click “Covid-19 (a)” or “Covid-19 (b)”.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patient’’s details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“Save”.</a:t>
            </a:r>
            <a:endParaRPr/>
          </a:p>
        </p:txBody>
      </p:sp>
      <p:sp>
        <p:nvSpPr>
          <p:cNvPr id="1256" name="Google Shape;1256;p1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“find a client”</a:t>
            </a:r>
            <a:endParaRPr/>
          </a:p>
        </p:txBody>
      </p:sp>
      <p:sp>
        <p:nvSpPr>
          <p:cNvPr id="1262" name="Google Shape;1262;p1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3" name="Google Shape;1263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1695875"/>
            <a:ext cx="8839198" cy="29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59"/>
          <p:cNvSpPr/>
          <p:nvPr/>
        </p:nvSpPr>
        <p:spPr>
          <a:xfrm>
            <a:off x="6243025" y="1742450"/>
            <a:ext cx="931800" cy="484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77">
                <a:solidFill>
                  <a:schemeClr val="dk2"/>
                </a:solidFill>
              </a:rPr>
              <a:t>Click on “Capture new Encounter for this client”</a:t>
            </a:r>
            <a:endParaRPr sz="3577"/>
          </a:p>
        </p:txBody>
      </p:sp>
      <p:sp>
        <p:nvSpPr>
          <p:cNvPr id="1270" name="Google Shape;1270;p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1" name="Google Shape;1271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68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60"/>
          <p:cNvSpPr/>
          <p:nvPr/>
        </p:nvSpPr>
        <p:spPr>
          <a:xfrm>
            <a:off x="7053675" y="2571750"/>
            <a:ext cx="987600" cy="577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55">
                <a:solidFill>
                  <a:schemeClr val="dk2"/>
                </a:solidFill>
              </a:rPr>
              <a:t>On Patient’s Statement and bill, Click “Covid-19 (a)” or “Covid-19 (b)”</a:t>
            </a:r>
            <a:endParaRPr sz="3355"/>
          </a:p>
        </p:txBody>
      </p:sp>
      <p:sp>
        <p:nvSpPr>
          <p:cNvPr id="1278" name="Google Shape;1278;p1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9" name="Google Shape;1279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167656" cy="3698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61"/>
          <p:cNvSpPr/>
          <p:nvPr/>
        </p:nvSpPr>
        <p:spPr>
          <a:xfrm>
            <a:off x="614975" y="1170125"/>
            <a:ext cx="14256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Entering patient demographics</a:t>
            </a:r>
            <a:endParaRPr/>
          </a:p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050" y="1119925"/>
            <a:ext cx="489585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77">
                <a:solidFill>
                  <a:schemeClr val="dk2"/>
                </a:solidFill>
              </a:rPr>
              <a:t>Enter the patient’’s details</a:t>
            </a:r>
            <a:endParaRPr sz="3577"/>
          </a:p>
        </p:txBody>
      </p:sp>
      <p:sp>
        <p:nvSpPr>
          <p:cNvPr id="1286" name="Google Shape;1286;p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7" name="Google Shape;1287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2942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save</a:t>
            </a:r>
            <a:endParaRPr/>
          </a:p>
        </p:txBody>
      </p:sp>
      <p:sp>
        <p:nvSpPr>
          <p:cNvPr id="1293" name="Google Shape;1293;p1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4" name="Google Shape;1294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52059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163"/>
          <p:cNvSpPr/>
          <p:nvPr/>
        </p:nvSpPr>
        <p:spPr>
          <a:xfrm>
            <a:off x="2897875" y="3419675"/>
            <a:ext cx="1537500" cy="503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6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Vaccination Management</a:t>
            </a:r>
            <a:endParaRPr/>
          </a:p>
        </p:txBody>
      </p:sp>
      <p:sp>
        <p:nvSpPr>
          <p:cNvPr id="1301" name="Google Shape;1301;p16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- vaccines (stocks) Overview</a:t>
            </a:r>
            <a:endParaRPr/>
          </a:p>
        </p:txBody>
      </p:sp>
      <p:sp>
        <p:nvSpPr>
          <p:cNvPr id="1302" name="Google Shape;1302;p16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 Vaccinations, select “Vaccines (stocks) Overview”.</a:t>
            </a:r>
            <a:endParaRPr/>
          </a:p>
        </p:txBody>
      </p:sp>
      <p:sp>
        <p:nvSpPr>
          <p:cNvPr id="1303" name="Google Shape;1303;p1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Vaccination Management - Reports  </a:t>
            </a:r>
            <a:endParaRPr/>
          </a:p>
        </p:txBody>
      </p:sp>
      <p:sp>
        <p:nvSpPr>
          <p:cNvPr id="1309" name="Google Shape;1309;p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0" name="Google Shape;1310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325" y="1603363"/>
            <a:ext cx="3785616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6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Wards</a:t>
            </a:r>
            <a:endParaRPr/>
          </a:p>
        </p:txBody>
      </p:sp>
      <p:sp>
        <p:nvSpPr>
          <p:cNvPr id="1317" name="Google Shape;1317;p16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Admissions </a:t>
            </a:r>
            <a:endParaRPr/>
          </a:p>
        </p:txBody>
      </p:sp>
      <p:sp>
        <p:nvSpPr>
          <p:cNvPr id="1318" name="Google Shape;1318;p16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Patient’s Statement and bill, click “Admissions/Obs”.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patient’s details.</a:t>
            </a:r>
            <a:endParaRPr/>
          </a:p>
        </p:txBody>
      </p:sp>
      <p:sp>
        <p:nvSpPr>
          <p:cNvPr id="1319" name="Google Shape;1319;p1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Admission/obs</a:t>
            </a:r>
            <a:endParaRPr/>
          </a:p>
        </p:txBody>
      </p:sp>
      <p:sp>
        <p:nvSpPr>
          <p:cNvPr id="1325" name="Google Shape;1325;p1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6" name="Google Shape;1326;p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925" y="1017725"/>
            <a:ext cx="2374975" cy="40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167"/>
          <p:cNvSpPr/>
          <p:nvPr/>
        </p:nvSpPr>
        <p:spPr>
          <a:xfrm>
            <a:off x="4791525" y="3417650"/>
            <a:ext cx="1260300" cy="465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Admission details</a:t>
            </a:r>
            <a:endParaRPr/>
          </a:p>
        </p:txBody>
      </p:sp>
      <p:sp>
        <p:nvSpPr>
          <p:cNvPr id="1333" name="Google Shape;1333;p1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4" name="Google Shape;1334;p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600" y="1079300"/>
            <a:ext cx="4048700" cy="39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option required</a:t>
            </a:r>
            <a:endParaRPr/>
          </a:p>
        </p:txBody>
      </p:sp>
      <p:sp>
        <p:nvSpPr>
          <p:cNvPr id="1340" name="Google Shape;1340;p1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1" name="Google Shape;1341;p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725" y="1933575"/>
            <a:ext cx="7527924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69"/>
          <p:cNvSpPr/>
          <p:nvPr/>
        </p:nvSpPr>
        <p:spPr>
          <a:xfrm>
            <a:off x="1737200" y="1800350"/>
            <a:ext cx="12603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save</a:t>
            </a:r>
            <a:endParaRPr/>
          </a:p>
        </p:txBody>
      </p:sp>
      <p:sp>
        <p:nvSpPr>
          <p:cNvPr id="1343" name="Google Shape;1343;p169"/>
          <p:cNvSpPr/>
          <p:nvPr/>
        </p:nvSpPr>
        <p:spPr>
          <a:xfrm>
            <a:off x="3429000" y="1763150"/>
            <a:ext cx="1453200" cy="647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print card label</a:t>
            </a:r>
            <a:endParaRPr/>
          </a:p>
        </p:txBody>
      </p:sp>
      <p:sp>
        <p:nvSpPr>
          <p:cNvPr id="1344" name="Google Shape;1344;p169"/>
          <p:cNvSpPr/>
          <p:nvPr/>
        </p:nvSpPr>
        <p:spPr>
          <a:xfrm>
            <a:off x="4950600" y="1763150"/>
            <a:ext cx="1260300" cy="647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generate QR code</a:t>
            </a:r>
            <a:endParaRPr/>
          </a:p>
        </p:txBody>
      </p:sp>
      <p:sp>
        <p:nvSpPr>
          <p:cNvPr id="1345" name="Google Shape;1345;p169"/>
          <p:cNvSpPr/>
          <p:nvPr/>
        </p:nvSpPr>
        <p:spPr>
          <a:xfrm>
            <a:off x="6642200" y="1703150"/>
            <a:ext cx="1260300" cy="749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print</a:t>
            </a:r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7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Wards</a:t>
            </a:r>
            <a:endParaRPr/>
          </a:p>
        </p:txBody>
      </p:sp>
      <p:sp>
        <p:nvSpPr>
          <p:cNvPr id="1351" name="Google Shape;1351;p17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Discharge </a:t>
            </a:r>
            <a:endParaRPr/>
          </a:p>
        </p:txBody>
      </p:sp>
      <p:sp>
        <p:nvSpPr>
          <p:cNvPr id="1352" name="Google Shape;1352;p17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the Patient’s Statement and Bill page, click “Discharge”.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the patient’s details.</a:t>
            </a:r>
            <a:endParaRPr/>
          </a:p>
        </p:txBody>
      </p:sp>
      <p:sp>
        <p:nvSpPr>
          <p:cNvPr id="1353" name="Google Shape;1353;p1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Discharge</a:t>
            </a:r>
            <a:endParaRPr/>
          </a:p>
        </p:txBody>
      </p:sp>
      <p:sp>
        <p:nvSpPr>
          <p:cNvPr id="1359" name="Google Shape;1359;p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0" name="Google Shape;1360;p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500" y="1544800"/>
            <a:ext cx="23050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1"/>
          <p:cNvSpPr/>
          <p:nvPr/>
        </p:nvSpPr>
        <p:spPr>
          <a:xfrm>
            <a:off x="3508475" y="1891175"/>
            <a:ext cx="11469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registration </a:t>
            </a:r>
            <a:endParaRPr/>
          </a:p>
        </p:txBody>
      </p:sp>
      <p:sp>
        <p:nvSpPr>
          <p:cNvPr id="170" name="Google Shape;170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After entering the patient’s demographics, click “Enroll Fingerprints”.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finger which the patient should place on the biometric reader.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“Scan”. (a scanned finger should be green) </a:t>
            </a:r>
            <a:endParaRPr/>
          </a:p>
        </p:txBody>
      </p:sp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of new client’s biometrics (fingerprints)</a:t>
            </a:r>
            <a:endParaRPr/>
          </a:p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7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Wards</a:t>
            </a:r>
            <a:endParaRPr/>
          </a:p>
        </p:txBody>
      </p:sp>
      <p:sp>
        <p:nvSpPr>
          <p:cNvPr id="1367" name="Google Shape;1367;p17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Matron’s round book </a:t>
            </a:r>
            <a:endParaRPr/>
          </a:p>
        </p:txBody>
      </p:sp>
      <p:sp>
        <p:nvSpPr>
          <p:cNvPr id="1368" name="Google Shape;1368;p17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</a:t>
            </a:r>
            <a:r>
              <a:rPr lang="en"/>
              <a:t>n the Patient’s Statement and Bill page, click “Registers Dashboard”.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“Matron’s Round Book”.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details.</a:t>
            </a:r>
            <a:endParaRPr/>
          </a:p>
        </p:txBody>
      </p:sp>
      <p:sp>
        <p:nvSpPr>
          <p:cNvPr id="1369" name="Google Shape;1369;p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7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Wards</a:t>
            </a:r>
            <a:endParaRPr/>
          </a:p>
        </p:txBody>
      </p:sp>
      <p:sp>
        <p:nvSpPr>
          <p:cNvPr id="1375" name="Google Shape;1375;p17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Doctor’s orders</a:t>
            </a:r>
            <a:endParaRPr/>
          </a:p>
        </p:txBody>
      </p:sp>
      <p:sp>
        <p:nvSpPr>
          <p:cNvPr id="1376" name="Google Shape;1376;p17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</a:t>
            </a:r>
            <a:r>
              <a:rPr lang="en"/>
              <a:t>n the Patient’s Statement and Bill page, click “Admissions/Obs”.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details on “Special Orders” or Diet Orders.</a:t>
            </a:r>
            <a:endParaRPr/>
          </a:p>
        </p:txBody>
      </p:sp>
      <p:sp>
        <p:nvSpPr>
          <p:cNvPr id="1377" name="Google Shape;1377;p1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7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Wards</a:t>
            </a:r>
            <a:endParaRPr/>
          </a:p>
        </p:txBody>
      </p:sp>
      <p:sp>
        <p:nvSpPr>
          <p:cNvPr id="1383" name="Google Shape;1383;p17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plan and Prescriptions </a:t>
            </a:r>
            <a:endParaRPr/>
          </a:p>
        </p:txBody>
      </p:sp>
      <p:sp>
        <p:nvSpPr>
          <p:cNvPr id="1384" name="Google Shape;1384;p17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</a:t>
            </a:r>
            <a:r>
              <a:rPr lang="en"/>
              <a:t>n the Patient’s Statement and Bill page, click “Treatment Plan”.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the details.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“Save”.</a:t>
            </a:r>
            <a:endParaRPr/>
          </a:p>
        </p:txBody>
      </p:sp>
      <p:sp>
        <p:nvSpPr>
          <p:cNvPr id="1385" name="Google Shape;1385;p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7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Wards</a:t>
            </a:r>
            <a:endParaRPr/>
          </a:p>
        </p:txBody>
      </p:sp>
      <p:sp>
        <p:nvSpPr>
          <p:cNvPr id="1391" name="Google Shape;1391;p17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Registers </a:t>
            </a:r>
            <a:endParaRPr/>
          </a:p>
        </p:txBody>
      </p:sp>
      <p:sp>
        <p:nvSpPr>
          <p:cNvPr id="1392" name="Google Shape;1392;p17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</a:t>
            </a:r>
            <a:r>
              <a:rPr lang="en"/>
              <a:t>n the Patient’s Statement and Bill page, click “Registers Dashboard”.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the required register.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details.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“Save”.</a:t>
            </a:r>
            <a:endParaRPr/>
          </a:p>
        </p:txBody>
      </p:sp>
      <p:sp>
        <p:nvSpPr>
          <p:cNvPr id="1393" name="Google Shape;1393;p1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required register</a:t>
            </a:r>
            <a:endParaRPr/>
          </a:p>
        </p:txBody>
      </p:sp>
      <p:sp>
        <p:nvSpPr>
          <p:cNvPr id="1399" name="Google Shape;1399;p1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0" name="Google Shape;1400;p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800" y="1158750"/>
            <a:ext cx="661442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Terms of usage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onfidentiality/access roles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Fixing errors - timelines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Extra costs - onsite training, reinstallation, retraining </a:t>
            </a:r>
            <a:endParaRPr/>
          </a:p>
        </p:txBody>
      </p:sp>
      <p:sp>
        <p:nvSpPr>
          <p:cNvPr id="1407" name="Google Shape;1407;p1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Registration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25" y="1017725"/>
            <a:ext cx="7726000" cy="39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registration </a:t>
            </a:r>
            <a:endParaRPr/>
          </a:p>
        </p:txBody>
      </p:sp>
      <p:sp>
        <p:nvSpPr>
          <p:cNvPr id="186" name="Google Shape;186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the name of the patient, their member number or ID-number in the text box labelled “Find Patient” (next to the logout button).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patient’s name to open their file.</a:t>
            </a:r>
            <a:endParaRPr/>
          </a:p>
        </p:txBody>
      </p:sp>
      <p:sp>
        <p:nvSpPr>
          <p:cNvPr id="187" name="Google Shape;187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for patient</a:t>
            </a:r>
            <a:endParaRPr/>
          </a:p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Registration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16125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Search for patient</a:t>
            </a:r>
            <a:endParaRPr/>
          </a:p>
        </p:txBody>
      </p:sp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875" y="1385225"/>
            <a:ext cx="6097250" cy="38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5870175" y="1082450"/>
            <a:ext cx="953700" cy="39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OmniSol Healthcare Platform 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Launched in 2011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OmniSol develops systems which result in more efficient processes, useful and comprehensive information to stakeholders. Enabling specialists to collaborate on patient cases for better treatment whilst maintaining a universal Patient Electronic Health Record.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Appointments </a:t>
            </a:r>
            <a:endParaRPr/>
          </a:p>
        </p:txBody>
      </p:sp>
      <p:sp>
        <p:nvSpPr>
          <p:cNvPr id="203" name="Google Shape;203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“Appointments” button.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date.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>
                <a:solidFill>
                  <a:srgbClr val="666666"/>
                </a:solidFill>
              </a:rPr>
              <a:t>Select the time intervals of appointments on “Time slots of :” (to set intervals for appointments)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>
                <a:solidFill>
                  <a:srgbClr val="666666"/>
                </a:solidFill>
              </a:rPr>
              <a:t>Click on the notepad with a green pencil, at the specific time of the appointment.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>
                <a:solidFill>
                  <a:srgbClr val="666666"/>
                </a:solidFill>
              </a:rPr>
              <a:t>Enter the patient’s details.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>
                <a:solidFill>
                  <a:srgbClr val="666666"/>
                </a:solidFill>
              </a:rPr>
              <a:t>Click “Save”.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04" name="Google Shape;204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Slot dates and time for client(s)</a:t>
            </a:r>
            <a:endParaRPr/>
          </a:p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900" y="1233175"/>
            <a:ext cx="3476550" cy="4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Appointment scheduling 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16125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3325"/>
            <a:ext cx="8679901" cy="19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/>
          <p:nvPr/>
        </p:nvSpPr>
        <p:spPr>
          <a:xfrm>
            <a:off x="2717500" y="2162725"/>
            <a:ext cx="789900" cy="207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5173675" y="2162725"/>
            <a:ext cx="789900" cy="207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>
            <a:off x="7714475" y="2721400"/>
            <a:ext cx="789900" cy="207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17" name="Google Shape;21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appointment details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16125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75" y="1205763"/>
            <a:ext cx="35242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Appointments </a:t>
            </a:r>
            <a:endParaRPr/>
          </a:p>
        </p:txBody>
      </p:sp>
      <p:sp>
        <p:nvSpPr>
          <p:cNvPr id="231" name="Google Shape;231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setting an appointment, click “With Selected:”drop-down and select an option from the list (send SMS, email…) </a:t>
            </a:r>
            <a:endParaRPr/>
          </a:p>
        </p:txBody>
      </p:sp>
      <p:sp>
        <p:nvSpPr>
          <p:cNvPr id="232" name="Google Shape;232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reminders to clients </a:t>
            </a:r>
            <a:endParaRPr/>
          </a:p>
        </p:txBody>
      </p:sp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74400"/>
            <a:ext cx="4363850" cy="19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/>
          <p:nvPr/>
        </p:nvSpPr>
        <p:spPr>
          <a:xfrm>
            <a:off x="6059425" y="4123975"/>
            <a:ext cx="855300" cy="47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Biometric integration</a:t>
            </a:r>
            <a:endParaRPr/>
          </a:p>
        </p:txBody>
      </p:sp>
      <p:sp>
        <p:nvSpPr>
          <p:cNvPr id="241" name="Google Shape;241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After preparing a bill for the patient on the Patient’s Statement and Bill page, click “Scan Fingerprint”.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Let the patient place their finger on the biometric reader.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“Process Claim”.</a:t>
            </a:r>
            <a:endParaRPr/>
          </a:p>
        </p:txBody>
      </p:sp>
      <p:sp>
        <p:nvSpPr>
          <p:cNvPr id="242" name="Google Shape;242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Fingerprint verification and Claim processing in real-time </a:t>
            </a:r>
            <a:endParaRPr/>
          </a:p>
        </p:txBody>
      </p:sp>
      <p:sp>
        <p:nvSpPr>
          <p:cNvPr id="243" name="Google Shape;2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Reconciled Claims Listing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16125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50" y="1573700"/>
            <a:ext cx="8790501" cy="19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Claims and debtors</a:t>
            </a:r>
            <a:endParaRPr/>
          </a:p>
        </p:txBody>
      </p:sp>
      <p:sp>
        <p:nvSpPr>
          <p:cNvPr id="257" name="Google Shape;257;p3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“Reconciled Claims listing”.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funder.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date range.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“Open”.</a:t>
            </a:r>
            <a:endParaRPr/>
          </a:p>
        </p:txBody>
      </p:sp>
      <p:sp>
        <p:nvSpPr>
          <p:cNvPr id="258" name="Google Shape;258;p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Viewing amount owed by funder</a:t>
            </a:r>
            <a:endParaRPr/>
          </a:p>
        </p:txBody>
      </p:sp>
      <p:sp>
        <p:nvSpPr>
          <p:cNvPr id="259" name="Google Shape;25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reports</a:t>
            </a:r>
            <a:endParaRPr/>
          </a:p>
        </p:txBody>
      </p:sp>
      <p:sp>
        <p:nvSpPr>
          <p:cNvPr id="265" name="Google Shape;26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520601" cy="26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/>
          <p:nvPr/>
        </p:nvSpPr>
        <p:spPr>
          <a:xfrm>
            <a:off x="5336525" y="2742750"/>
            <a:ext cx="8742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Reconciled claims listings</a:t>
            </a:r>
            <a:endParaRPr/>
          </a:p>
        </p:txBody>
      </p:sp>
      <p:sp>
        <p:nvSpPr>
          <p:cNvPr id="273" name="Google Shape;27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50" y="1556175"/>
            <a:ext cx="62865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/>
          <p:nvPr/>
        </p:nvSpPr>
        <p:spPr>
          <a:xfrm>
            <a:off x="3485775" y="2501775"/>
            <a:ext cx="1010400" cy="39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filters</a:t>
            </a:r>
            <a:endParaRPr/>
          </a:p>
        </p:txBody>
      </p:sp>
      <p:sp>
        <p:nvSpPr>
          <p:cNvPr id="281" name="Google Shape;28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8" cy="276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/>
          <p:nvPr/>
        </p:nvSpPr>
        <p:spPr>
          <a:xfrm>
            <a:off x="681250" y="1748575"/>
            <a:ext cx="1089900" cy="442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funder</a:t>
            </a: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5529550" y="1380250"/>
            <a:ext cx="10104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date</a:t>
            </a: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7189350" y="1896175"/>
            <a:ext cx="1283100" cy="39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currency</a:t>
            </a:r>
            <a:endParaRPr/>
          </a:p>
        </p:txBody>
      </p:sp>
      <p:sp>
        <p:nvSpPr>
          <p:cNvPr id="286" name="Google Shape;286;p41"/>
          <p:cNvSpPr/>
          <p:nvPr/>
        </p:nvSpPr>
        <p:spPr>
          <a:xfrm>
            <a:off x="7459775" y="2513250"/>
            <a:ext cx="1010400" cy="442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report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6977800" y="1818150"/>
            <a:ext cx="2102400" cy="15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OmniSol Healthcare Ecosystem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777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Claims and debtors</a:t>
            </a:r>
            <a:endParaRPr/>
          </a:p>
        </p:txBody>
      </p:sp>
      <p:sp>
        <p:nvSpPr>
          <p:cNvPr id="292" name="Google Shape;292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After opening a report, click “Tasks” drop-down.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“Export to Excel”.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.csv file to download. </a:t>
            </a:r>
            <a:endParaRPr/>
          </a:p>
        </p:txBody>
      </p:sp>
      <p:sp>
        <p:nvSpPr>
          <p:cNvPr id="293" name="Google Shape;293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Exporting debtors list to excel or pastel </a:t>
            </a:r>
            <a:endParaRPr/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/>
          </a:blip>
          <a:srcRect b="19925" l="0" r="79022" t="56826"/>
          <a:stretch/>
        </p:blipFill>
        <p:spPr>
          <a:xfrm>
            <a:off x="5795450" y="2219125"/>
            <a:ext cx="1918200" cy="9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Claims and debtors</a:t>
            </a:r>
            <a:endParaRPr/>
          </a:p>
        </p:txBody>
      </p:sp>
      <p:sp>
        <p:nvSpPr>
          <p:cNvPr id="301" name="Google Shape;301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“My dashboard”, </a:t>
            </a:r>
            <a:r>
              <a:rPr lang="en"/>
              <a:t>Click “Claims &amp; Debtors”.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“Debt age analysis (By Funder)”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date ranges.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</a:t>
            </a:r>
            <a:endParaRPr/>
          </a:p>
        </p:txBody>
      </p:sp>
      <p:sp>
        <p:nvSpPr>
          <p:cNvPr id="302" name="Google Shape;302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 analysis of debtors </a:t>
            </a:r>
            <a:endParaRPr/>
          </a:p>
        </p:txBody>
      </p:sp>
      <p:sp>
        <p:nvSpPr>
          <p:cNvPr id="303" name="Google Shape;30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Claims and debtors - Age analysis of debtors </a:t>
            </a:r>
            <a:endParaRPr/>
          </a:p>
        </p:txBody>
      </p:sp>
      <p:sp>
        <p:nvSpPr>
          <p:cNvPr id="309" name="Google Shape;309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id="310" name="Google Shape;3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513" y="1352550"/>
            <a:ext cx="19335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4975" y="1017725"/>
            <a:ext cx="6187225" cy="24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75" y="3332989"/>
            <a:ext cx="6949440" cy="181051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4"/>
          <p:cNvSpPr/>
          <p:nvPr/>
        </p:nvSpPr>
        <p:spPr>
          <a:xfrm>
            <a:off x="1856250" y="1109575"/>
            <a:ext cx="605400" cy="441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4697925" y="1741200"/>
            <a:ext cx="605400" cy="441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4697925" y="3389025"/>
            <a:ext cx="661800" cy="441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16" name="Google Shape;316;p44"/>
          <p:cNvSpPr/>
          <p:nvPr/>
        </p:nvSpPr>
        <p:spPr>
          <a:xfrm>
            <a:off x="6093475" y="4005725"/>
            <a:ext cx="404100" cy="295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17" name="Google Shape;31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Claims and debtors</a:t>
            </a:r>
            <a:endParaRPr/>
          </a:p>
        </p:txBody>
      </p:sp>
      <p:sp>
        <p:nvSpPr>
          <p:cNvPr id="323" name="Google Shape;323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“My dashboard”, Click “Claims &amp; Debtors”.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“Remittance advice”.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“Capture a new remittance advice”.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“Choose file”.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Browse through your documents and select the document you want to upload.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“Import this file”. </a:t>
            </a:r>
            <a:endParaRPr/>
          </a:p>
        </p:txBody>
      </p:sp>
      <p:sp>
        <p:nvSpPr>
          <p:cNvPr id="324" name="Google Shape;324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remittance advice </a:t>
            </a:r>
            <a:endParaRPr/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700" y="2252050"/>
            <a:ext cx="300900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Claims and Debtors - Uploading Remittance advice </a:t>
            </a:r>
            <a:endParaRPr/>
          </a:p>
        </p:txBody>
      </p:sp>
      <p:sp>
        <p:nvSpPr>
          <p:cNvPr id="332" name="Google Shape;33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0" y="956505"/>
            <a:ext cx="9144000" cy="418698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Notes </a:t>
            </a:r>
            <a:endParaRPr/>
          </a:p>
        </p:txBody>
      </p:sp>
      <p:sp>
        <p:nvSpPr>
          <p:cNvPr id="340" name="Google Shape;340;p4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Recording vitals </a:t>
            </a:r>
            <a:endParaRPr/>
          </a:p>
        </p:txBody>
      </p:sp>
      <p:sp>
        <p:nvSpPr>
          <p:cNvPr id="341" name="Google Shape;341;p4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Patient’s Statement or Bill, click “Vitals”.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patient’s vitals.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“Save”</a:t>
            </a:r>
            <a:endParaRPr/>
          </a:p>
        </p:txBody>
      </p:sp>
      <p:sp>
        <p:nvSpPr>
          <p:cNvPr id="342" name="Google Shape;34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vitals option</a:t>
            </a:r>
            <a:endParaRPr/>
          </a:p>
        </p:txBody>
      </p:sp>
      <p:sp>
        <p:nvSpPr>
          <p:cNvPr id="348" name="Google Shape;34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9" name="Google Shape;34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650" y="1102000"/>
            <a:ext cx="180434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8"/>
          <p:cNvSpPr/>
          <p:nvPr/>
        </p:nvSpPr>
        <p:spPr>
          <a:xfrm>
            <a:off x="3860475" y="1264125"/>
            <a:ext cx="806100" cy="45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vitals</a:t>
            </a:r>
            <a:endParaRPr/>
          </a:p>
        </p:txBody>
      </p:sp>
      <p:sp>
        <p:nvSpPr>
          <p:cNvPr id="356" name="Google Shape;35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300" y="1136050"/>
            <a:ext cx="58134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Notes </a:t>
            </a:r>
            <a:endParaRPr/>
          </a:p>
        </p:txBody>
      </p:sp>
      <p:sp>
        <p:nvSpPr>
          <p:cNvPr id="363" name="Google Shape;363;p5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test request</a:t>
            </a:r>
            <a:endParaRPr/>
          </a:p>
        </p:txBody>
      </p:sp>
      <p:sp>
        <p:nvSpPr>
          <p:cNvPr id="364" name="Google Shape;364;p5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</a:t>
            </a:r>
            <a:r>
              <a:rPr lang="en"/>
              <a:t>n Patient’s Statement or Bill, click “Investigations”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“Add a Test Profile”</a:t>
            </a:r>
            <a:br>
              <a:rPr lang="en"/>
            </a:b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Search for the test and select it.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375" y="2296375"/>
            <a:ext cx="20955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Notes </a:t>
            </a:r>
            <a:endParaRPr/>
          </a:p>
        </p:txBody>
      </p:sp>
      <p:sp>
        <p:nvSpPr>
          <p:cNvPr id="372" name="Google Shape;372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Recording complaints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</a:t>
            </a:r>
            <a:r>
              <a:rPr lang="en"/>
              <a:t>n Patient’s Statement or Bill, click “Complaints”.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patient’s details.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“Save”.</a:t>
            </a:r>
            <a:endParaRPr/>
          </a:p>
        </p:txBody>
      </p:sp>
      <p:sp>
        <p:nvSpPr>
          <p:cNvPr id="374" name="Google Shape;37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595308" y="42695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116100"/>
            <a:ext cx="8520600" cy="4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644"/>
              <a:t>CONTENTS</a:t>
            </a:r>
            <a:endParaRPr b="1" sz="264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Setting up Omnisol system                                	                                                                           6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Module of HMS                                                                                                                                     7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Logging in                                                                                                                                            12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Patient registration                                         	                                                                           14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Enrollment of fingerprint                           	                                                                                       16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Search for patient                                                                                                                                18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Appointments    	                                                                                                                           20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Biometric integration                                                                                                                           24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Claims and debtors                                                                                                                              26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Clinical notes                                                                                                                                        35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Notes </a:t>
            </a:r>
            <a:endParaRPr/>
          </a:p>
        </p:txBody>
      </p:sp>
      <p:sp>
        <p:nvSpPr>
          <p:cNvPr id="380" name="Google Shape;380;p5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 clinical notes </a:t>
            </a:r>
            <a:endParaRPr/>
          </a:p>
        </p:txBody>
      </p:sp>
      <p:sp>
        <p:nvSpPr>
          <p:cNvPr id="381" name="Google Shape;381;p5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</a:t>
            </a:r>
            <a:r>
              <a:rPr lang="en"/>
              <a:t>n Patient’s Statement or Bill, click “Print Patient’s Notes”.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printer and print.</a:t>
            </a:r>
            <a:endParaRPr/>
          </a:p>
        </p:txBody>
      </p:sp>
      <p:sp>
        <p:nvSpPr>
          <p:cNvPr id="382" name="Google Shape;382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Billing </a:t>
            </a:r>
            <a:endParaRPr/>
          </a:p>
        </p:txBody>
      </p:sp>
      <p:sp>
        <p:nvSpPr>
          <p:cNvPr id="388" name="Google Shape;388;p5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Viewing member details </a:t>
            </a:r>
            <a:endParaRPr/>
          </a:p>
        </p:txBody>
      </p:sp>
      <p:sp>
        <p:nvSpPr>
          <p:cNvPr id="389" name="Google Shape;389;p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Search for the patient.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“Additional Details”.</a:t>
            </a:r>
            <a:endParaRPr/>
          </a:p>
        </p:txBody>
      </p:sp>
      <p:sp>
        <p:nvSpPr>
          <p:cNvPr id="390" name="Google Shape;39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Billing </a:t>
            </a:r>
            <a:endParaRPr/>
          </a:p>
        </p:txBody>
      </p:sp>
      <p:sp>
        <p:nvSpPr>
          <p:cNvPr id="396" name="Google Shape;396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Invoicing </a:t>
            </a:r>
            <a:endParaRPr/>
          </a:p>
        </p:txBody>
      </p:sp>
      <p:sp>
        <p:nvSpPr>
          <p:cNvPr id="397" name="Google Shape;397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</a:t>
            </a:r>
            <a:r>
              <a:rPr lang="en"/>
              <a:t> Patient’s Statement or Bill, click “Billing”.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treatment date.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in the white box “Tariff code/description” and enter the tariff code or its description.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the tariff code from the dropdown.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Edit the quantity and amount.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“Add/Save”</a:t>
            </a:r>
            <a:endParaRPr/>
          </a:p>
        </p:txBody>
      </p:sp>
      <p:sp>
        <p:nvSpPr>
          <p:cNvPr id="398" name="Google Shape;39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Billing - Invoicing</a:t>
            </a:r>
            <a:endParaRPr/>
          </a:p>
        </p:txBody>
      </p:sp>
      <p:sp>
        <p:nvSpPr>
          <p:cNvPr id="404" name="Google Shape;404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55"/>
          <p:cNvPicPr preferRelativeResize="0"/>
          <p:nvPr/>
        </p:nvPicPr>
        <p:blipFill rotWithShape="1">
          <a:blip r:embed="rId3">
            <a:alphaModFix/>
          </a:blip>
          <a:srcRect b="11170" l="0" r="0" t="19787"/>
          <a:stretch/>
        </p:blipFill>
        <p:spPr>
          <a:xfrm>
            <a:off x="0" y="1017725"/>
            <a:ext cx="9144000" cy="35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5"/>
          <p:cNvSpPr/>
          <p:nvPr/>
        </p:nvSpPr>
        <p:spPr>
          <a:xfrm>
            <a:off x="2614075" y="2520025"/>
            <a:ext cx="291600" cy="20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07" name="Google Shape;407;p55"/>
          <p:cNvSpPr/>
          <p:nvPr/>
        </p:nvSpPr>
        <p:spPr>
          <a:xfrm>
            <a:off x="4223950" y="2571750"/>
            <a:ext cx="291600" cy="20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08" name="Google Shape;408;p55"/>
          <p:cNvSpPr/>
          <p:nvPr/>
        </p:nvSpPr>
        <p:spPr>
          <a:xfrm>
            <a:off x="5673975" y="3012875"/>
            <a:ext cx="291600" cy="20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09" name="Google Shape;409;p55"/>
          <p:cNvSpPr/>
          <p:nvPr/>
        </p:nvSpPr>
        <p:spPr>
          <a:xfrm>
            <a:off x="6550425" y="2520025"/>
            <a:ext cx="291600" cy="20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10" name="Google Shape;410;p55"/>
          <p:cNvSpPr/>
          <p:nvPr/>
        </p:nvSpPr>
        <p:spPr>
          <a:xfrm>
            <a:off x="7238800" y="2571750"/>
            <a:ext cx="291600" cy="20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11" name="Google Shape;411;p55"/>
          <p:cNvSpPr/>
          <p:nvPr/>
        </p:nvSpPr>
        <p:spPr>
          <a:xfrm>
            <a:off x="8265700" y="2470650"/>
            <a:ext cx="291600" cy="20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412" name="Google Shape;41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Billing </a:t>
            </a:r>
            <a:endParaRPr/>
          </a:p>
        </p:txBody>
      </p:sp>
      <p:sp>
        <p:nvSpPr>
          <p:cNvPr id="418" name="Google Shape;418;p5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Receipting </a:t>
            </a:r>
            <a:endParaRPr/>
          </a:p>
        </p:txBody>
      </p:sp>
      <p:sp>
        <p:nvSpPr>
          <p:cNvPr id="419" name="Google Shape;419;p5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</a:t>
            </a:r>
            <a:r>
              <a:rPr lang="en"/>
              <a:t>n Patient’s Statement or Bill, click “Payment Receipt” at the bottom of the bill.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or confirm the date.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method of payment.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amount paid.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“Save” to save and close OR “Save &amp; print”. </a:t>
            </a:r>
            <a:endParaRPr/>
          </a:p>
        </p:txBody>
      </p:sp>
      <p:pic>
        <p:nvPicPr>
          <p:cNvPr id="420" name="Google Shape;42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775" y="1764563"/>
            <a:ext cx="1788918" cy="4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Billing </a:t>
            </a:r>
            <a:endParaRPr/>
          </a:p>
        </p:txBody>
      </p:sp>
      <p:sp>
        <p:nvSpPr>
          <p:cNvPr id="427" name="Google Shape;427;p5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Recording procedures</a:t>
            </a:r>
            <a:endParaRPr/>
          </a:p>
        </p:txBody>
      </p:sp>
      <p:sp>
        <p:nvSpPr>
          <p:cNvPr id="428" name="Google Shape;428;p5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</a:t>
            </a:r>
            <a:r>
              <a:rPr lang="en"/>
              <a:t>n the Patient’s Statement and Bill page, click “Treatment and Stocks”.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“Add a Procedure”.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the search button.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the name of the procedure.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procedure.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quantities used for each drug or sundry.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“Save and Close”.</a:t>
            </a:r>
            <a:endParaRPr/>
          </a:p>
        </p:txBody>
      </p:sp>
      <p:sp>
        <p:nvSpPr>
          <p:cNvPr id="429" name="Google Shape;42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Billing </a:t>
            </a:r>
            <a:endParaRPr/>
          </a:p>
        </p:txBody>
      </p:sp>
      <p:sp>
        <p:nvSpPr>
          <p:cNvPr id="435" name="Google Shape;435;p5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Encounter statements for medical aid</a:t>
            </a:r>
            <a:endParaRPr/>
          </a:p>
        </p:txBody>
      </p:sp>
      <p:sp>
        <p:nvSpPr>
          <p:cNvPr id="436" name="Google Shape;436;p5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Patient’s Statement or Bill, click “Print” at the bottom of the bill.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“Statement”.</a:t>
            </a:r>
            <a:endParaRPr/>
          </a:p>
        </p:txBody>
      </p:sp>
      <p:sp>
        <p:nvSpPr>
          <p:cNvPr id="437" name="Google Shape;437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Billing - Statement </a:t>
            </a:r>
            <a:endParaRPr/>
          </a:p>
        </p:txBody>
      </p:sp>
      <p:sp>
        <p:nvSpPr>
          <p:cNvPr id="443" name="Google Shape;443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59"/>
          <p:cNvPicPr preferRelativeResize="0"/>
          <p:nvPr/>
        </p:nvPicPr>
        <p:blipFill rotWithShape="1">
          <a:blip r:embed="rId3">
            <a:alphaModFix/>
          </a:blip>
          <a:srcRect b="4748" l="0" r="0" t="16641"/>
          <a:stretch/>
        </p:blipFill>
        <p:spPr>
          <a:xfrm>
            <a:off x="0" y="968500"/>
            <a:ext cx="9144000" cy="40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Doctor’s orders and Admin </a:t>
            </a:r>
            <a:endParaRPr/>
          </a:p>
        </p:txBody>
      </p:sp>
      <p:sp>
        <p:nvSpPr>
          <p:cNvPr id="451" name="Google Shape;451;p6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452" name="Google Shape;452;p6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453" name="Google Shape;45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4" name="Google Shape;45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3300600"/>
            <a:ext cx="8261574" cy="18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Dispensary </a:t>
            </a:r>
            <a:endParaRPr/>
          </a:p>
        </p:txBody>
      </p:sp>
      <p:sp>
        <p:nvSpPr>
          <p:cNvPr id="460" name="Google Shape;460;p6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prescription </a:t>
            </a:r>
            <a:endParaRPr/>
          </a:p>
        </p:txBody>
      </p:sp>
      <p:sp>
        <p:nvSpPr>
          <p:cNvPr id="461" name="Google Shape;461;p6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</a:t>
            </a:r>
            <a:r>
              <a:rPr lang="en"/>
              <a:t>n Patient’s Statement or Bill, click “Prescription”.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prescription details ( frequency, number of days and/or repeats).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“Add/Save”.</a:t>
            </a:r>
            <a:endParaRPr/>
          </a:p>
        </p:txBody>
      </p:sp>
      <p:sp>
        <p:nvSpPr>
          <p:cNvPr id="462" name="Google Shape;462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Client billing                                                                                                                                          41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Dispensary                        	                                                                                                                49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Laboratory                                                                                                                                             55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Reporting                                                                                                                                               65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Reports on stock usage                      	                                                                                         68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Sales reports                                                                                                                                          72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Stocks and purchases                                                                                                                           109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Telemedicine                                                                                                                                           129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Vaccination management                                                                                                                      140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Wards                                                                                                                                                       148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Terms of usage                                                                                                                                       159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Dispensary - Prescription</a:t>
            </a:r>
            <a:endParaRPr/>
          </a:p>
        </p:txBody>
      </p:sp>
      <p:sp>
        <p:nvSpPr>
          <p:cNvPr id="468" name="Google Shape;468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9" name="Google Shape;4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8122"/>
            <a:ext cx="9144001" cy="289205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Dispensary </a:t>
            </a:r>
            <a:endParaRPr/>
          </a:p>
        </p:txBody>
      </p:sp>
      <p:sp>
        <p:nvSpPr>
          <p:cNvPr id="476" name="Google Shape;476;p6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Labels printing </a:t>
            </a:r>
            <a:endParaRPr/>
          </a:p>
        </p:txBody>
      </p:sp>
      <p:sp>
        <p:nvSpPr>
          <p:cNvPr id="477" name="Google Shape;477;p6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the Prescriptions page, enter the instructions (drug ciphers are pre-loaded and can be translated by the system).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“Print Labels”.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printing icon.</a:t>
            </a:r>
            <a:endParaRPr/>
          </a:p>
        </p:txBody>
      </p:sp>
      <p:sp>
        <p:nvSpPr>
          <p:cNvPr id="478" name="Google Shape;47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Dispensary </a:t>
            </a:r>
            <a:endParaRPr/>
          </a:p>
        </p:txBody>
      </p:sp>
      <p:sp>
        <p:nvSpPr>
          <p:cNvPr id="484" name="Google Shape;484;p6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Prescription printing </a:t>
            </a:r>
            <a:endParaRPr/>
          </a:p>
        </p:txBody>
      </p:sp>
      <p:sp>
        <p:nvSpPr>
          <p:cNvPr id="485" name="Google Shape;485;p6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</a:t>
            </a:r>
            <a:r>
              <a:rPr lang="en"/>
              <a:t>n the Patient’s Statement and Bill page, click “Prescription/Dispensary”.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“print prescription”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the print icon.</a:t>
            </a:r>
            <a:endParaRPr/>
          </a:p>
        </p:txBody>
      </p:sp>
      <p:sp>
        <p:nvSpPr>
          <p:cNvPr id="486" name="Google Shape;486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Dispensary </a:t>
            </a:r>
            <a:endParaRPr/>
          </a:p>
        </p:txBody>
      </p:sp>
      <p:sp>
        <p:nvSpPr>
          <p:cNvPr id="492" name="Google Shape;492;p6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Sending e-prescription</a:t>
            </a:r>
            <a:endParaRPr/>
          </a:p>
        </p:txBody>
      </p:sp>
      <p:sp>
        <p:nvSpPr>
          <p:cNvPr id="493" name="Google Shape;493;p6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the Prescriptions page, select “Send e-prescription to Patient’s Phone”.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or verify the Patient’s phone number.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“send”.</a:t>
            </a:r>
            <a:endParaRPr/>
          </a:p>
        </p:txBody>
      </p:sp>
      <p:sp>
        <p:nvSpPr>
          <p:cNvPr id="494" name="Google Shape;494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Dispensary - send e-proscription</a:t>
            </a:r>
            <a:endParaRPr/>
          </a:p>
        </p:txBody>
      </p:sp>
      <p:sp>
        <p:nvSpPr>
          <p:cNvPr id="500" name="Google Shape;500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5" y="1082066"/>
            <a:ext cx="9143999" cy="3486817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DENTAL NOTES</a:t>
            </a:r>
            <a:endParaRPr sz="4000"/>
          </a:p>
        </p:txBody>
      </p:sp>
      <p:sp>
        <p:nvSpPr>
          <p:cNvPr id="508" name="Google Shape;508;p6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Dental notes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Tooth-Specific Notes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Input Notes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Save</a:t>
            </a:r>
            <a:endParaRPr/>
          </a:p>
        </p:txBody>
      </p:sp>
      <p:sp>
        <p:nvSpPr>
          <p:cNvPr id="509" name="Google Shape;509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6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Dental Notes</a:t>
            </a:r>
            <a:endParaRPr/>
          </a:p>
        </p:txBody>
      </p:sp>
      <p:sp>
        <p:nvSpPr>
          <p:cNvPr id="516" name="Google Shape;516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68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id="518" name="Google Shape;51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719" y="1404952"/>
            <a:ext cx="2749206" cy="26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8"/>
          <p:cNvSpPr/>
          <p:nvPr/>
        </p:nvSpPr>
        <p:spPr>
          <a:xfrm>
            <a:off x="4735650" y="1838150"/>
            <a:ext cx="1529400" cy="39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Dental Notes</a:t>
            </a:r>
            <a:endParaRPr/>
          </a:p>
        </p:txBody>
      </p:sp>
      <p:sp>
        <p:nvSpPr>
          <p:cNvPr id="525" name="Google Shape;525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526" name="Google Shape;526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7" name="Google Shape;52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" y="1089200"/>
            <a:ext cx="8953175" cy="35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9"/>
          <p:cNvSpPr/>
          <p:nvPr/>
        </p:nvSpPr>
        <p:spPr>
          <a:xfrm>
            <a:off x="6988350" y="1152475"/>
            <a:ext cx="1484100" cy="815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to add notes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Add Tooth-Specific Notes for more Tooth Notes</a:t>
            </a:r>
            <a:endParaRPr/>
          </a:p>
        </p:txBody>
      </p:sp>
      <p:sp>
        <p:nvSpPr>
          <p:cNvPr id="534" name="Google Shape;534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6" name="Google Shape;53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00" y="1200900"/>
            <a:ext cx="8746226" cy="36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0"/>
          <p:cNvSpPr/>
          <p:nvPr/>
        </p:nvSpPr>
        <p:spPr>
          <a:xfrm>
            <a:off x="5585350" y="2186550"/>
            <a:ext cx="1461600" cy="645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Notes</a:t>
            </a:r>
            <a:endParaRPr/>
          </a:p>
        </p:txBody>
      </p:sp>
      <p:sp>
        <p:nvSpPr>
          <p:cNvPr id="543" name="Google Shape;543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544" name="Google Shape;544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5" name="Google Shape;54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75" y="1152475"/>
            <a:ext cx="8919175" cy="38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1"/>
          <p:cNvSpPr/>
          <p:nvPr/>
        </p:nvSpPr>
        <p:spPr>
          <a:xfrm>
            <a:off x="7228100" y="2767300"/>
            <a:ext cx="16041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Notes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OmniSol System 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an enquiry, Contacted by OmniSol Sales Person.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System Presentation/Demo.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Questionnaire.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Trial.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Account Creation.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Deployment/Installation.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Training.  </a:t>
            </a:r>
            <a:endParaRPr/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Option For Actioning</a:t>
            </a:r>
            <a:endParaRPr/>
          </a:p>
        </p:txBody>
      </p:sp>
      <p:sp>
        <p:nvSpPr>
          <p:cNvPr id="552" name="Google Shape;552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553" name="Google Shape;553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4" name="Google Shape;55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825" y="1555875"/>
            <a:ext cx="7013999" cy="18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endParaRPr/>
          </a:p>
        </p:txBody>
      </p:sp>
      <p:sp>
        <p:nvSpPr>
          <p:cNvPr id="560" name="Google Shape;560;p7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of standard lab results </a:t>
            </a:r>
            <a:endParaRPr/>
          </a:p>
        </p:txBody>
      </p:sp>
      <p:sp>
        <p:nvSpPr>
          <p:cNvPr id="561" name="Google Shape;561;p7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After clicking on the desired test profile or culture in the search box, click on the test (above “Print Preview”).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results of the test.</a:t>
            </a:r>
            <a:endParaRPr/>
          </a:p>
        </p:txBody>
      </p:sp>
      <p:sp>
        <p:nvSpPr>
          <p:cNvPr id="562" name="Google Shape;562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endParaRPr/>
          </a:p>
        </p:txBody>
      </p:sp>
      <p:sp>
        <p:nvSpPr>
          <p:cNvPr id="568" name="Google Shape;568;p7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 lab results</a:t>
            </a:r>
            <a:endParaRPr/>
          </a:p>
        </p:txBody>
      </p:sp>
      <p:sp>
        <p:nvSpPr>
          <p:cNvPr id="569" name="Google Shape;569;p7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investigations page,after entering test results, click “Print Preview”.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the print icon.</a:t>
            </a:r>
            <a:endParaRPr/>
          </a:p>
        </p:txBody>
      </p:sp>
      <p:pic>
        <p:nvPicPr>
          <p:cNvPr id="570" name="Google Shape;57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50" y="3161125"/>
            <a:ext cx="400879" cy="4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375" y="2571750"/>
            <a:ext cx="1692820" cy="4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endParaRPr/>
          </a:p>
        </p:txBody>
      </p:sp>
      <p:sp>
        <p:nvSpPr>
          <p:cNvPr id="578" name="Google Shape;578;p7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 lab test request</a:t>
            </a:r>
            <a:endParaRPr/>
          </a:p>
        </p:txBody>
      </p:sp>
      <p:sp>
        <p:nvSpPr>
          <p:cNvPr id="579" name="Google Shape;579;p7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Patient’s Statement and Bill, click “Investigations”.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“Add a Test Profile”.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the name of the test in the search box “Find a Profile”.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test profile. </a:t>
            </a:r>
            <a:endParaRPr/>
          </a:p>
        </p:txBody>
      </p:sp>
      <p:pic>
        <p:nvPicPr>
          <p:cNvPr id="580" name="Google Shape;58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025" y="2361863"/>
            <a:ext cx="1957783" cy="4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endParaRPr/>
          </a:p>
        </p:txBody>
      </p:sp>
      <p:sp>
        <p:nvSpPr>
          <p:cNvPr id="587" name="Google Shape;587;p7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 lab test request</a:t>
            </a:r>
            <a:endParaRPr/>
          </a:p>
        </p:txBody>
      </p:sp>
      <p:sp>
        <p:nvSpPr>
          <p:cNvPr id="588" name="Google Shape;588;p7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Patient’s Statement and Bill, click “Investigations”.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“Add a Culture/Sensitivity”.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details.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“Save”</a:t>
            </a:r>
            <a:endParaRPr/>
          </a:p>
        </p:txBody>
      </p:sp>
      <p:pic>
        <p:nvPicPr>
          <p:cNvPr id="589" name="Google Shape;58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525" y="2653325"/>
            <a:ext cx="20574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endParaRPr/>
          </a:p>
        </p:txBody>
      </p:sp>
      <p:sp>
        <p:nvSpPr>
          <p:cNvPr id="596" name="Google Shape;596;p7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Customising comments </a:t>
            </a:r>
            <a:endParaRPr/>
          </a:p>
        </p:txBody>
      </p:sp>
      <p:sp>
        <p:nvSpPr>
          <p:cNvPr id="597" name="Google Shape;597;p7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the investigations page, click “Add a comment”.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comment.</a:t>
            </a:r>
            <a:endParaRPr/>
          </a:p>
        </p:txBody>
      </p:sp>
      <p:pic>
        <p:nvPicPr>
          <p:cNvPr id="598" name="Google Shape;59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350" y="2571750"/>
            <a:ext cx="20574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endParaRPr/>
          </a:p>
        </p:txBody>
      </p:sp>
      <p:sp>
        <p:nvSpPr>
          <p:cNvPr id="605" name="Google Shape;605;p7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Customising settings for a test</a:t>
            </a:r>
            <a:endParaRPr/>
          </a:p>
        </p:txBody>
      </p:sp>
      <p:sp>
        <p:nvSpPr>
          <p:cNvPr id="606" name="Google Shape;606;p7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“My Dashboard”, click “LIS settings”.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the drop-down.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a test.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Edit settings for the test.</a:t>
            </a:r>
            <a:endParaRPr/>
          </a:p>
        </p:txBody>
      </p:sp>
      <p:pic>
        <p:nvPicPr>
          <p:cNvPr id="607" name="Google Shape;60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838" y="2262700"/>
            <a:ext cx="4645152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endParaRPr/>
          </a:p>
        </p:txBody>
      </p:sp>
      <p:sp>
        <p:nvSpPr>
          <p:cNvPr id="614" name="Google Shape;614;p7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access of results by referring doctors</a:t>
            </a:r>
            <a:endParaRPr/>
          </a:p>
        </p:txBody>
      </p:sp>
      <p:sp>
        <p:nvSpPr>
          <p:cNvPr id="615" name="Google Shape;615;p7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investigations page, click “Print Preview”.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“Email to doctor”.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email address which is to receive the email.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Edit the body of the email.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“Send Now”.</a:t>
            </a:r>
            <a:endParaRPr/>
          </a:p>
        </p:txBody>
      </p:sp>
      <p:sp>
        <p:nvSpPr>
          <p:cNvPr id="616" name="Google Shape;616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print preview</a:t>
            </a:r>
            <a:endParaRPr/>
          </a:p>
        </p:txBody>
      </p:sp>
      <p:sp>
        <p:nvSpPr>
          <p:cNvPr id="622" name="Google Shape;622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3" name="Google Shape;62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8775"/>
            <a:ext cx="8772075" cy="24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0"/>
          <p:cNvSpPr/>
          <p:nvPr/>
        </p:nvSpPr>
        <p:spPr>
          <a:xfrm>
            <a:off x="1714500" y="2740175"/>
            <a:ext cx="851700" cy="393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email to doctor</a:t>
            </a:r>
            <a:endParaRPr/>
          </a:p>
        </p:txBody>
      </p:sp>
      <p:sp>
        <p:nvSpPr>
          <p:cNvPr id="630" name="Google Shape;630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1" name="Google Shape;63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025" y="1976275"/>
            <a:ext cx="60102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 in HMS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902700"/>
            <a:ext cx="8520600" cy="3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-31940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Appointments.</a:t>
            </a:r>
            <a:endParaRPr sz="4400"/>
          </a:p>
          <a:p>
            <a:pPr indent="-31940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Biometric Integration.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P</a:t>
            </a:r>
            <a:r>
              <a:rPr lang="en" sz="4400"/>
              <a:t>aperless claim processing in real time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Enrollment of new clients 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Fingerprint verification</a:t>
            </a:r>
            <a:endParaRPr sz="4400"/>
          </a:p>
          <a:p>
            <a:pPr indent="-31940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Claims and Debtors.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Amount owed by funder/s.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E</a:t>
            </a:r>
            <a:r>
              <a:rPr lang="en" sz="4400"/>
              <a:t>xporting debtors list to excel/pastel.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Age analysis of debtors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Importing of remittance advice</a:t>
            </a:r>
            <a:endParaRPr sz="4400"/>
          </a:p>
          <a:p>
            <a:pPr indent="-31940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Clinical Notes.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Vitals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Complaints.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Investigations.</a:t>
            </a:r>
            <a:endParaRPr sz="4400"/>
          </a:p>
          <a:p>
            <a:pPr indent="-31940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Printing of clinical notes.</a:t>
            </a:r>
            <a:endParaRPr/>
          </a:p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email details and send</a:t>
            </a:r>
            <a:endParaRPr/>
          </a:p>
        </p:txBody>
      </p:sp>
      <p:sp>
        <p:nvSpPr>
          <p:cNvPr id="637" name="Google Shape;637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8" name="Google Shape;63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325" y="1235850"/>
            <a:ext cx="67623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</a:t>
            </a:r>
            <a:endParaRPr/>
          </a:p>
        </p:txBody>
      </p:sp>
      <p:sp>
        <p:nvSpPr>
          <p:cNvPr id="644" name="Google Shape;644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8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46" name="Google Shape;646;p8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Reports are used to analyse data captured into the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grouped into 5 categories namely: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Billing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Analysis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Stocks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Vaccinations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Lab Tests Reports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the Reports section</a:t>
            </a:r>
            <a:endParaRPr/>
          </a:p>
        </p:txBody>
      </p:sp>
      <p:sp>
        <p:nvSpPr>
          <p:cNvPr id="652" name="Google Shape;652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3" name="Google Shape;65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50" y="1017725"/>
            <a:ext cx="8215976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659" name="Google Shape;659;p8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by department</a:t>
            </a:r>
            <a:endParaRPr/>
          </a:p>
        </p:txBody>
      </p:sp>
      <p:sp>
        <p:nvSpPr>
          <p:cNvPr id="660" name="Google Shape;660;p85"/>
          <p:cNvSpPr txBox="1"/>
          <p:nvPr>
            <p:ph idx="2" type="body"/>
          </p:nvPr>
        </p:nvSpPr>
        <p:spPr>
          <a:xfrm>
            <a:off x="4939500" y="159850"/>
            <a:ext cx="3837000" cy="498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“Revenue by department”.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dates.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the currency.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“Open”.</a:t>
            </a:r>
            <a:endParaRPr/>
          </a:p>
        </p:txBody>
      </p:sp>
      <p:pic>
        <p:nvPicPr>
          <p:cNvPr id="661" name="Google Shape;66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425" y="813663"/>
            <a:ext cx="1424177" cy="4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313" y="2034538"/>
            <a:ext cx="2461741" cy="4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9" y="3949525"/>
            <a:ext cx="1768575" cy="4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3675" y="2992150"/>
            <a:ext cx="3616246" cy="4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7850" y="4571850"/>
            <a:ext cx="919180" cy="4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672" name="Google Shape;672;p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on stock usage</a:t>
            </a:r>
            <a:endParaRPr/>
          </a:p>
        </p:txBody>
      </p:sp>
      <p:sp>
        <p:nvSpPr>
          <p:cNvPr id="673" name="Google Shape;673;p8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the dashboard, click “Stock &amp; Purchasing”.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“Stock usage report - By Client”.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the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“Open”.</a:t>
            </a:r>
            <a:endParaRPr/>
          </a:p>
        </p:txBody>
      </p:sp>
      <p:sp>
        <p:nvSpPr>
          <p:cNvPr id="674" name="Google Shape;674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stocks and purchasing</a:t>
            </a:r>
            <a:endParaRPr/>
          </a:p>
        </p:txBody>
      </p:sp>
      <p:sp>
        <p:nvSpPr>
          <p:cNvPr id="680" name="Google Shape;680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1" name="Google Shape;68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625" y="1238250"/>
            <a:ext cx="617195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7"/>
          <p:cNvSpPr/>
          <p:nvPr/>
        </p:nvSpPr>
        <p:spPr>
          <a:xfrm>
            <a:off x="6755800" y="2327625"/>
            <a:ext cx="976500" cy="681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stock usage report by client</a:t>
            </a:r>
            <a:endParaRPr/>
          </a:p>
        </p:txBody>
      </p:sp>
      <p:sp>
        <p:nvSpPr>
          <p:cNvPr id="688" name="Google Shape;688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9" name="Google Shape;68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475" y="1147400"/>
            <a:ext cx="6791325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88"/>
          <p:cNvSpPr/>
          <p:nvPr/>
        </p:nvSpPr>
        <p:spPr>
          <a:xfrm>
            <a:off x="8084275" y="1357525"/>
            <a:ext cx="851700" cy="572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filters</a:t>
            </a:r>
            <a:endParaRPr/>
          </a:p>
        </p:txBody>
      </p:sp>
      <p:sp>
        <p:nvSpPr>
          <p:cNvPr id="696" name="Google Shape;696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7" name="Google Shape;69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65525" cy="27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89"/>
          <p:cNvSpPr/>
          <p:nvPr/>
        </p:nvSpPr>
        <p:spPr>
          <a:xfrm>
            <a:off x="4871000" y="1947150"/>
            <a:ext cx="1033200" cy="62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dates</a:t>
            </a:r>
            <a:endParaRPr/>
          </a:p>
        </p:txBody>
      </p:sp>
      <p:sp>
        <p:nvSpPr>
          <p:cNvPr id="699" name="Google Shape;699;p89"/>
          <p:cNvSpPr/>
          <p:nvPr/>
        </p:nvSpPr>
        <p:spPr>
          <a:xfrm>
            <a:off x="7732275" y="1816700"/>
            <a:ext cx="1203600" cy="692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run report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705" name="Google Shape;705;p9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reports - how much was received from each funder? (how many clients? &amp; how much was it? In what currency?)</a:t>
            </a:r>
            <a:endParaRPr/>
          </a:p>
        </p:txBody>
      </p:sp>
      <p:sp>
        <p:nvSpPr>
          <p:cNvPr id="706" name="Google Shape;706;p9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“Revenue by funding”.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 </a:t>
            </a:r>
            <a:endParaRPr/>
          </a:p>
        </p:txBody>
      </p:sp>
      <p:sp>
        <p:nvSpPr>
          <p:cNvPr id="707" name="Google Shape;707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revenue by funding</a:t>
            </a:r>
            <a:endParaRPr/>
          </a:p>
        </p:txBody>
      </p:sp>
      <p:sp>
        <p:nvSpPr>
          <p:cNvPr id="713" name="Google Shape;713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4" name="Google Shape;71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325" y="1544825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91"/>
          <p:cNvSpPr/>
          <p:nvPr/>
        </p:nvSpPr>
        <p:spPr>
          <a:xfrm>
            <a:off x="4632550" y="1442000"/>
            <a:ext cx="931200" cy="590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 in HMS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Client Billing.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Invoicing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Receipting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Member details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Procedures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Multi-currency billing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Encounter statements for medical aid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Cash and funded (medical aid)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Doctor’s Orders and Admin.	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doctor is able to give orders to the nursing staff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Dispensary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Prescription 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Labels printing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Send e-prescription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Drug instructions 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QR code validation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Online validation of documents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Online validation of results</a:t>
            </a:r>
            <a:endParaRPr sz="44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Integration with other softwares</a:t>
            </a:r>
            <a:endParaRPr/>
          </a:p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filters and open</a:t>
            </a:r>
            <a:endParaRPr/>
          </a:p>
        </p:txBody>
      </p:sp>
      <p:sp>
        <p:nvSpPr>
          <p:cNvPr id="721" name="Google Shape;721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2" name="Google Shape;72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38026" cy="29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report</a:t>
            </a:r>
            <a:endParaRPr/>
          </a:p>
        </p:txBody>
      </p:sp>
      <p:sp>
        <p:nvSpPr>
          <p:cNvPr id="728" name="Google Shape;728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9" name="Google Shape;72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601774" cy="3113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735" name="Google Shape;735;p9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reports - how much was received from each department? (how much was it? In what currency?)</a:t>
            </a:r>
            <a:endParaRPr/>
          </a:p>
        </p:txBody>
      </p:sp>
      <p:sp>
        <p:nvSpPr>
          <p:cNvPr id="736" name="Google Shape;736;p9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“Revenue by department”.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 </a:t>
            </a:r>
            <a:endParaRPr/>
          </a:p>
        </p:txBody>
      </p:sp>
      <p:sp>
        <p:nvSpPr>
          <p:cNvPr id="737" name="Google Shape;737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revenue by department</a:t>
            </a:r>
            <a:endParaRPr/>
          </a:p>
        </p:txBody>
      </p:sp>
      <p:sp>
        <p:nvSpPr>
          <p:cNvPr id="743" name="Google Shape;743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4" name="Google Shape;74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325" y="1544825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95"/>
          <p:cNvSpPr/>
          <p:nvPr/>
        </p:nvSpPr>
        <p:spPr>
          <a:xfrm>
            <a:off x="4632550" y="2452525"/>
            <a:ext cx="1021800" cy="4770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filters and open</a:t>
            </a:r>
            <a:endParaRPr/>
          </a:p>
        </p:txBody>
      </p:sp>
      <p:sp>
        <p:nvSpPr>
          <p:cNvPr id="751" name="Google Shape;751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2" name="Google Shape;75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38026" cy="28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758" name="Google Shape;758;p9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reports - how much was received from each diagnosis? (how much was it? In what currency?)</a:t>
            </a:r>
            <a:endParaRPr/>
          </a:p>
        </p:txBody>
      </p:sp>
      <p:sp>
        <p:nvSpPr>
          <p:cNvPr id="759" name="Google Shape;759;p9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“Revenue by diagnosis”.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 </a:t>
            </a:r>
            <a:endParaRPr/>
          </a:p>
        </p:txBody>
      </p:sp>
      <p:sp>
        <p:nvSpPr>
          <p:cNvPr id="760" name="Google Shape;760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revenue by diagnosis</a:t>
            </a:r>
            <a:endParaRPr/>
          </a:p>
        </p:txBody>
      </p:sp>
      <p:sp>
        <p:nvSpPr>
          <p:cNvPr id="766" name="Google Shape;766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7" name="Google Shape;76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325" y="1621025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98"/>
          <p:cNvSpPr/>
          <p:nvPr/>
        </p:nvSpPr>
        <p:spPr>
          <a:xfrm>
            <a:off x="4643900" y="2043775"/>
            <a:ext cx="976500" cy="465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report</a:t>
            </a:r>
            <a:endParaRPr/>
          </a:p>
        </p:txBody>
      </p:sp>
      <p:sp>
        <p:nvSpPr>
          <p:cNvPr id="774" name="Google Shape;774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5" name="Google Shape;77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49376" cy="22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781" name="Google Shape;781;p10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reports - how much was received from each age group? (how much was it? In what currency?)</a:t>
            </a:r>
            <a:endParaRPr/>
          </a:p>
        </p:txBody>
      </p:sp>
      <p:sp>
        <p:nvSpPr>
          <p:cNvPr id="782" name="Google Shape;782;p10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“Revenue by Age Group”.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</a:t>
            </a:r>
            <a:r>
              <a:rPr lang="en"/>
              <a:t>currency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 </a:t>
            </a:r>
            <a:endParaRPr/>
          </a:p>
        </p:txBody>
      </p:sp>
      <p:sp>
        <p:nvSpPr>
          <p:cNvPr id="783" name="Google Shape;783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revenue by age group</a:t>
            </a:r>
            <a:endParaRPr/>
          </a:p>
        </p:txBody>
      </p:sp>
      <p:sp>
        <p:nvSpPr>
          <p:cNvPr id="789" name="Google Shape;789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0" name="Google Shape;790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325" y="1544825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01"/>
          <p:cNvSpPr/>
          <p:nvPr/>
        </p:nvSpPr>
        <p:spPr>
          <a:xfrm>
            <a:off x="4666600" y="2895350"/>
            <a:ext cx="840300" cy="499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244475"/>
            <a:ext cx="85206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 in HMS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893375"/>
            <a:ext cx="8520600" cy="42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400"/>
              <a:t>Laboratory 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Production of standard lab results and printouts.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Customised comment 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Customised settings for each test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Access to lab results online 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Remote access of results by </a:t>
            </a:r>
            <a:r>
              <a:rPr lang="en" sz="4400"/>
              <a:t>referring</a:t>
            </a:r>
            <a:r>
              <a:rPr lang="en" sz="4400"/>
              <a:t> doctors.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Inbuilt emailing of results and SMS alerts.</a:t>
            </a:r>
            <a:endParaRPr sz="4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400"/>
              <a:t>A</a:t>
            </a:r>
            <a:r>
              <a:rPr lang="en" sz="4400"/>
              <a:t>rtificial intelligence/ decision  support system to explain results to doctors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400"/>
              <a:t>Lab Testing Departments Supported: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400"/>
              <a:t>	- Chemistry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400"/>
              <a:t>	- Microbiology/Bacteriology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400"/>
              <a:t>	- Serology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400"/>
              <a:t>	- Immunochemistry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400"/>
              <a:t>	- Cytology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400"/>
              <a:t>	- Gastroenterology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r>
              <a:rPr lang="en" sz="4400"/>
              <a:t>- Histopathology</a:t>
            </a:r>
            <a:endParaRPr sz="4400"/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filters and open</a:t>
            </a:r>
            <a:endParaRPr/>
          </a:p>
        </p:txBody>
      </p:sp>
      <p:sp>
        <p:nvSpPr>
          <p:cNvPr id="797" name="Google Shape;797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8" name="Google Shape;79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49374" cy="26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804" name="Google Shape;804;p10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reports - how much was invoiced during the day? (In what currency?)</a:t>
            </a:r>
            <a:endParaRPr/>
          </a:p>
        </p:txBody>
      </p:sp>
      <p:sp>
        <p:nvSpPr>
          <p:cNvPr id="805" name="Google Shape;805;p10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“Daily Revenue”.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“Open” </a:t>
            </a:r>
            <a:endParaRPr/>
          </a:p>
        </p:txBody>
      </p:sp>
      <p:sp>
        <p:nvSpPr>
          <p:cNvPr id="806" name="Google Shape;806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812" name="Google Shape;812;p10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reports - how much was invoiced for the month? (In what currency?)</a:t>
            </a:r>
            <a:endParaRPr/>
          </a:p>
        </p:txBody>
      </p:sp>
      <p:sp>
        <p:nvSpPr>
          <p:cNvPr id="813" name="Google Shape;813;p10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“Reports”.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“Monthly revenue”.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currency.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“Open” </a:t>
            </a:r>
            <a:endParaRPr/>
          </a:p>
        </p:txBody>
      </p:sp>
      <p:sp>
        <p:nvSpPr>
          <p:cNvPr id="814" name="Google Shape;814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0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820" name="Google Shape;820;p10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on stock movement </a:t>
            </a:r>
            <a:endParaRPr/>
          </a:p>
        </p:txBody>
      </p:sp>
      <p:sp>
        <p:nvSpPr>
          <p:cNvPr id="821" name="Google Shape;821;p10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the dashboard, click “Stock &amp; Purchasing”.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“Stock movement report - By Department”.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dates.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the source department and destination department.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“Open”.</a:t>
            </a:r>
            <a:endParaRPr/>
          </a:p>
        </p:txBody>
      </p:sp>
      <p:pic>
        <p:nvPicPr>
          <p:cNvPr id="822" name="Google Shape;822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400" y="3534450"/>
            <a:ext cx="40767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413" y="2361863"/>
            <a:ext cx="3264667" cy="4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</a:t>
            </a:r>
            <a:endParaRPr/>
          </a:p>
        </p:txBody>
      </p:sp>
      <p:sp>
        <p:nvSpPr>
          <p:cNvPr id="830" name="Google Shape;830;p10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by product/sundry</a:t>
            </a:r>
            <a:endParaRPr/>
          </a:p>
        </p:txBody>
      </p:sp>
      <p:sp>
        <p:nvSpPr>
          <p:cNvPr id="831" name="Google Shape;831;p10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the dashboard, click “Stock &amp; Purchasing”.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“Stock usage report - Products Only”.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“Open”.</a:t>
            </a:r>
            <a:endParaRPr/>
          </a:p>
        </p:txBody>
      </p:sp>
      <p:sp>
        <p:nvSpPr>
          <p:cNvPr id="832" name="Google Shape;832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stocks and purchasing module</a:t>
            </a:r>
            <a:endParaRPr/>
          </a:p>
        </p:txBody>
      </p:sp>
      <p:sp>
        <p:nvSpPr>
          <p:cNvPr id="838" name="Google Shape;838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9" name="Google Shape;83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25" y="1127475"/>
            <a:ext cx="8283626" cy="40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7"/>
          <p:cNvSpPr/>
          <p:nvPr/>
        </p:nvSpPr>
        <p:spPr>
          <a:xfrm>
            <a:off x="5823700" y="2571750"/>
            <a:ext cx="1462800" cy="65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stock usage report -product only</a:t>
            </a:r>
            <a:endParaRPr/>
          </a:p>
        </p:txBody>
      </p:sp>
      <p:sp>
        <p:nvSpPr>
          <p:cNvPr id="846" name="Google Shape;846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7" name="Google Shape;84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37349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08"/>
          <p:cNvSpPr/>
          <p:nvPr/>
        </p:nvSpPr>
        <p:spPr>
          <a:xfrm>
            <a:off x="6420050" y="1472225"/>
            <a:ext cx="1481700" cy="717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dates and click open</a:t>
            </a:r>
            <a:endParaRPr/>
          </a:p>
        </p:txBody>
      </p:sp>
      <p:sp>
        <p:nvSpPr>
          <p:cNvPr id="854" name="Google Shape;854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5" name="Google Shape;85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00" y="1170125"/>
            <a:ext cx="8520599" cy="35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09"/>
          <p:cNvSpPr/>
          <p:nvPr/>
        </p:nvSpPr>
        <p:spPr>
          <a:xfrm>
            <a:off x="4572000" y="2163150"/>
            <a:ext cx="819900" cy="67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here</a:t>
            </a:r>
            <a:endParaRPr/>
          </a:p>
        </p:txBody>
      </p:sp>
      <p:sp>
        <p:nvSpPr>
          <p:cNvPr id="857" name="Google Shape;857;p109"/>
          <p:cNvSpPr/>
          <p:nvPr/>
        </p:nvSpPr>
        <p:spPr>
          <a:xfrm>
            <a:off x="7522875" y="2105850"/>
            <a:ext cx="819900" cy="67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report</a:t>
            </a:r>
            <a:endParaRPr/>
          </a:p>
        </p:txBody>
      </p:sp>
      <p:sp>
        <p:nvSpPr>
          <p:cNvPr id="863" name="Google Shape;863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4" name="Google Shape;864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9350"/>
            <a:ext cx="8839200" cy="29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11"/>
          <p:cNvSpPr txBox="1"/>
          <p:nvPr>
            <p:ph idx="1" type="subTitle"/>
          </p:nvPr>
        </p:nvSpPr>
        <p:spPr>
          <a:xfrm>
            <a:off x="265500" y="2055125"/>
            <a:ext cx="4045200" cy="19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REPORTING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 reports for each client</a:t>
            </a:r>
            <a:endParaRPr/>
          </a:p>
        </p:txBody>
      </p:sp>
      <p:sp>
        <p:nvSpPr>
          <p:cNvPr id="870" name="Google Shape;870;p1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the dashboard, click “Stock &amp; Purchasing”.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“Stock usage report - By Client”.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“Open”.</a:t>
            </a:r>
            <a:endParaRPr/>
          </a:p>
        </p:txBody>
      </p:sp>
      <p:sp>
        <p:nvSpPr>
          <p:cNvPr id="871" name="Google Shape;871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